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330" r:id="rId2"/>
    <p:sldId id="329" r:id="rId3"/>
    <p:sldId id="308" r:id="rId4"/>
    <p:sldId id="324" r:id="rId5"/>
    <p:sldId id="331" r:id="rId6"/>
    <p:sldId id="313" r:id="rId7"/>
    <p:sldId id="315" r:id="rId8"/>
    <p:sldId id="332" r:id="rId9"/>
    <p:sldId id="326" r:id="rId10"/>
    <p:sldId id="327" r:id="rId11"/>
    <p:sldId id="328" r:id="rId12"/>
    <p:sldId id="316" r:id="rId13"/>
    <p:sldId id="322" r:id="rId14"/>
    <p:sldId id="333" r:id="rId15"/>
    <p:sldId id="334" r:id="rId16"/>
    <p:sldId id="306" r:id="rId17"/>
  </p:sldIdLst>
  <p:sldSz cx="12198350" cy="6859588"/>
  <p:notesSz cx="6858000" cy="9144000"/>
  <p:embeddedFontLst>
    <p:embeddedFont>
      <p:font typeface="Arial Unicode MS" panose="02010600030101010101" charset="-122"/>
      <p:regular r:id="rId19"/>
    </p:embeddedFont>
    <p:embeddedFont>
      <p:font typeface="Calibri" panose="020F0502020204030204" pitchFamily="34" charset="0"/>
      <p:regular r:id="rId20"/>
      <p:bold r:id="rId21"/>
      <p:italic r:id="rId22"/>
      <p:boldItalic r:id="rId23"/>
    </p:embeddedFont>
    <p:embeddedFont>
      <p:font typeface="微软雅黑" panose="020B0503020204020204" pitchFamily="34" charset="-122"/>
      <p:regular r:id="rId24"/>
      <p:bold r:id="rId25"/>
    </p:embeddedFont>
    <p:embeddedFont>
      <p:font typeface="Arial Black" panose="020B0A04020102020204" pitchFamily="34" charset="0"/>
      <p:bold r:id="rId26"/>
    </p:embeddedFont>
  </p:embeddedFontLst>
  <p:custDataLst>
    <p:tags r:id="rId27"/>
  </p:custDataLst>
  <p:defaultTextStyle>
    <a:defPPr>
      <a:defRPr lang="zh-CN"/>
    </a:defPPr>
    <a:lvl1pPr marL="0" algn="l" defTabSz="1219627" rtl="0" eaLnBrk="1" latinLnBrk="0" hangingPunct="1">
      <a:defRPr sz="2400" kern="1200">
        <a:solidFill>
          <a:schemeClr val="tx1"/>
        </a:solidFill>
        <a:latin typeface="+mn-lt"/>
        <a:ea typeface="+mn-ea"/>
        <a:cs typeface="+mn-cs"/>
      </a:defRPr>
    </a:lvl1pPr>
    <a:lvl2pPr marL="609813" algn="l" defTabSz="1219627" rtl="0" eaLnBrk="1" latinLnBrk="0" hangingPunct="1">
      <a:defRPr sz="2400" kern="1200">
        <a:solidFill>
          <a:schemeClr val="tx1"/>
        </a:solidFill>
        <a:latin typeface="+mn-lt"/>
        <a:ea typeface="+mn-ea"/>
        <a:cs typeface="+mn-cs"/>
      </a:defRPr>
    </a:lvl2pPr>
    <a:lvl3pPr marL="1219627" algn="l" defTabSz="1219627" rtl="0" eaLnBrk="1" latinLnBrk="0" hangingPunct="1">
      <a:defRPr sz="2400" kern="1200">
        <a:solidFill>
          <a:schemeClr val="tx1"/>
        </a:solidFill>
        <a:latin typeface="+mn-lt"/>
        <a:ea typeface="+mn-ea"/>
        <a:cs typeface="+mn-cs"/>
      </a:defRPr>
    </a:lvl3pPr>
    <a:lvl4pPr marL="1829440" algn="l" defTabSz="1219627" rtl="0" eaLnBrk="1" latinLnBrk="0" hangingPunct="1">
      <a:defRPr sz="2400" kern="1200">
        <a:solidFill>
          <a:schemeClr val="tx1"/>
        </a:solidFill>
        <a:latin typeface="+mn-lt"/>
        <a:ea typeface="+mn-ea"/>
        <a:cs typeface="+mn-cs"/>
      </a:defRPr>
    </a:lvl4pPr>
    <a:lvl5pPr marL="2439253" algn="l" defTabSz="1219627" rtl="0" eaLnBrk="1" latinLnBrk="0" hangingPunct="1">
      <a:defRPr sz="2400" kern="1200">
        <a:solidFill>
          <a:schemeClr val="tx1"/>
        </a:solidFill>
        <a:latin typeface="+mn-lt"/>
        <a:ea typeface="+mn-ea"/>
        <a:cs typeface="+mn-cs"/>
      </a:defRPr>
    </a:lvl5pPr>
    <a:lvl6pPr marL="3049067" algn="l" defTabSz="1219627" rtl="0" eaLnBrk="1" latinLnBrk="0" hangingPunct="1">
      <a:defRPr sz="2400" kern="1200">
        <a:solidFill>
          <a:schemeClr val="tx1"/>
        </a:solidFill>
        <a:latin typeface="+mn-lt"/>
        <a:ea typeface="+mn-ea"/>
        <a:cs typeface="+mn-cs"/>
      </a:defRPr>
    </a:lvl6pPr>
    <a:lvl7pPr marL="3658880" algn="l" defTabSz="1219627" rtl="0" eaLnBrk="1" latinLnBrk="0" hangingPunct="1">
      <a:defRPr sz="2400" kern="1200">
        <a:solidFill>
          <a:schemeClr val="tx1"/>
        </a:solidFill>
        <a:latin typeface="+mn-lt"/>
        <a:ea typeface="+mn-ea"/>
        <a:cs typeface="+mn-cs"/>
      </a:defRPr>
    </a:lvl7pPr>
    <a:lvl8pPr marL="4268694" algn="l" defTabSz="1219627" rtl="0" eaLnBrk="1" latinLnBrk="0" hangingPunct="1">
      <a:defRPr sz="2400" kern="1200">
        <a:solidFill>
          <a:schemeClr val="tx1"/>
        </a:solidFill>
        <a:latin typeface="+mn-lt"/>
        <a:ea typeface="+mn-ea"/>
        <a:cs typeface="+mn-cs"/>
      </a:defRPr>
    </a:lvl8pPr>
    <a:lvl9pPr marL="4878507" algn="l" defTabSz="121962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400"/>
    <a:srgbClr val="005DA2"/>
    <a:srgbClr val="FFD347"/>
    <a:srgbClr val="FFC91D"/>
    <a:srgbClr val="0071C1"/>
    <a:srgbClr val="4144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93" autoAdjust="0"/>
    <p:restoredTop sz="94660"/>
  </p:normalViewPr>
  <p:slideViewPr>
    <p:cSldViewPr>
      <p:cViewPr varScale="1">
        <p:scale>
          <a:sx n="84" d="100"/>
          <a:sy n="84" d="100"/>
        </p:scale>
        <p:origin x="390" y="114"/>
      </p:cViewPr>
      <p:guideLst>
        <p:guide orient="horz" pos="2160"/>
        <p:guide pos="3842"/>
      </p:guideLst>
    </p:cSldViewPr>
  </p:slideViewPr>
  <p:notesTextViewPr>
    <p:cViewPr>
      <p:scale>
        <a:sx n="1" d="1"/>
        <a:sy n="1" d="1"/>
      </p:scale>
      <p:origin x="0" y="0"/>
    </p:cViewPr>
  </p:notesTextViewPr>
  <p:sorterViewPr>
    <p:cViewPr>
      <p:scale>
        <a:sx n="130" d="100"/>
        <a:sy n="130" d="100"/>
      </p:scale>
      <p:origin x="0" y="441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gs" Target="tags/tag1.xml"/><Relationship Id="rId30" Type="http://schemas.openxmlformats.org/officeDocument/2006/relationships/theme" Target="theme/theme1.xml"/></Relationships>
</file>

<file path=ppt/media/image1.jpeg>
</file>

<file path=ppt/media/image2.jpeg>
</file>

<file path=ppt/media/image3.jpeg>
</file>

<file path=ppt/media/image4.png>
</file>

<file path=ppt/media/image5.png>
</file>

<file path=ppt/media/image6.png>
</file>

<file path=ppt/media/image7.jp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62AE03-6EE8-41FD-8A37-86C6BC5E264F}" type="datetimeFigureOut">
              <a:rPr lang="zh-CN" altLang="en-US" smtClean="0"/>
              <a:t>2019/4/10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21FD59-C920-460C-B1C9-0346C59420B0}" type="slidenum">
              <a:rPr lang="zh-CN" altLang="en-US" smtClean="0"/>
              <a:t>‹#›</a:t>
            </a:fld>
            <a:endParaRPr lang="zh-CN" altLang="en-US"/>
          </a:p>
        </p:txBody>
      </p:sp>
    </p:spTree>
    <p:extLst>
      <p:ext uri="{BB962C8B-B14F-4D97-AF65-F5344CB8AC3E}">
        <p14:creationId xmlns:p14="http://schemas.microsoft.com/office/powerpoint/2010/main" val="3389924582"/>
      </p:ext>
    </p:extLst>
  </p:cSld>
  <p:clrMap bg1="lt1" tx1="dk1" bg2="lt2" tx2="dk2" accent1="accent1" accent2="accent2" accent3="accent3" accent4="accent4" accent5="accent5" accent6="accent6" hlink="hlink" folHlink="folHlink"/>
  <p:notesStyle>
    <a:lvl1pPr marL="0" algn="l" defTabSz="1219627" rtl="0" eaLnBrk="1" latinLnBrk="0" hangingPunct="1">
      <a:defRPr sz="1600" kern="1200">
        <a:solidFill>
          <a:schemeClr val="tx1"/>
        </a:solidFill>
        <a:latin typeface="+mn-lt"/>
        <a:ea typeface="+mn-ea"/>
        <a:cs typeface="+mn-cs"/>
      </a:defRPr>
    </a:lvl1pPr>
    <a:lvl2pPr marL="609813" algn="l" defTabSz="1219627" rtl="0" eaLnBrk="1" latinLnBrk="0" hangingPunct="1">
      <a:defRPr sz="1600" kern="1200">
        <a:solidFill>
          <a:schemeClr val="tx1"/>
        </a:solidFill>
        <a:latin typeface="+mn-lt"/>
        <a:ea typeface="+mn-ea"/>
        <a:cs typeface="+mn-cs"/>
      </a:defRPr>
    </a:lvl2pPr>
    <a:lvl3pPr marL="1219627" algn="l" defTabSz="1219627" rtl="0" eaLnBrk="1" latinLnBrk="0" hangingPunct="1">
      <a:defRPr sz="1600" kern="1200">
        <a:solidFill>
          <a:schemeClr val="tx1"/>
        </a:solidFill>
        <a:latin typeface="+mn-lt"/>
        <a:ea typeface="+mn-ea"/>
        <a:cs typeface="+mn-cs"/>
      </a:defRPr>
    </a:lvl3pPr>
    <a:lvl4pPr marL="1829440" algn="l" defTabSz="1219627" rtl="0" eaLnBrk="1" latinLnBrk="0" hangingPunct="1">
      <a:defRPr sz="1600" kern="1200">
        <a:solidFill>
          <a:schemeClr val="tx1"/>
        </a:solidFill>
        <a:latin typeface="+mn-lt"/>
        <a:ea typeface="+mn-ea"/>
        <a:cs typeface="+mn-cs"/>
      </a:defRPr>
    </a:lvl4pPr>
    <a:lvl5pPr marL="2439253" algn="l" defTabSz="1219627" rtl="0" eaLnBrk="1" latinLnBrk="0" hangingPunct="1">
      <a:defRPr sz="1600" kern="1200">
        <a:solidFill>
          <a:schemeClr val="tx1"/>
        </a:solidFill>
        <a:latin typeface="+mn-lt"/>
        <a:ea typeface="+mn-ea"/>
        <a:cs typeface="+mn-cs"/>
      </a:defRPr>
    </a:lvl5pPr>
    <a:lvl6pPr marL="3049067" algn="l" defTabSz="1219627" rtl="0" eaLnBrk="1" latinLnBrk="0" hangingPunct="1">
      <a:defRPr sz="1600" kern="1200">
        <a:solidFill>
          <a:schemeClr val="tx1"/>
        </a:solidFill>
        <a:latin typeface="+mn-lt"/>
        <a:ea typeface="+mn-ea"/>
        <a:cs typeface="+mn-cs"/>
      </a:defRPr>
    </a:lvl6pPr>
    <a:lvl7pPr marL="3658880" algn="l" defTabSz="1219627" rtl="0" eaLnBrk="1" latinLnBrk="0" hangingPunct="1">
      <a:defRPr sz="1600" kern="1200">
        <a:solidFill>
          <a:schemeClr val="tx1"/>
        </a:solidFill>
        <a:latin typeface="+mn-lt"/>
        <a:ea typeface="+mn-ea"/>
        <a:cs typeface="+mn-cs"/>
      </a:defRPr>
    </a:lvl7pPr>
    <a:lvl8pPr marL="4268694" algn="l" defTabSz="1219627" rtl="0" eaLnBrk="1" latinLnBrk="0" hangingPunct="1">
      <a:defRPr sz="1600" kern="1200">
        <a:solidFill>
          <a:schemeClr val="tx1"/>
        </a:solidFill>
        <a:latin typeface="+mn-lt"/>
        <a:ea typeface="+mn-ea"/>
        <a:cs typeface="+mn-cs"/>
      </a:defRPr>
    </a:lvl8pPr>
    <a:lvl9pPr marL="4878507" algn="l" defTabSz="121962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A036312-6A05-4643-B813-780AEBCA5446}" type="slidenum">
              <a:rPr lang="zh-CN" altLang="en-US" smtClean="0"/>
              <a:t>1</a:t>
            </a:fld>
            <a:endParaRPr lang="zh-CN" altLang="en-US"/>
          </a:p>
        </p:txBody>
      </p:sp>
    </p:spTree>
    <p:extLst>
      <p:ext uri="{BB962C8B-B14F-4D97-AF65-F5344CB8AC3E}">
        <p14:creationId xmlns:p14="http://schemas.microsoft.com/office/powerpoint/2010/main" val="3074562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4096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1900">
                <a:solidFill>
                  <a:schemeClr val="tx1"/>
                </a:solidFill>
                <a:latin typeface="Arial" pitchFamily="34" charset="0"/>
                <a:ea typeface="微软雅黑" pitchFamily="34" charset="-122"/>
              </a:defRPr>
            </a:lvl1pPr>
            <a:lvl2pPr marL="742950" indent="-285750">
              <a:defRPr sz="1900">
                <a:solidFill>
                  <a:schemeClr val="tx1"/>
                </a:solidFill>
                <a:latin typeface="Arial" pitchFamily="34" charset="0"/>
                <a:ea typeface="微软雅黑" pitchFamily="34" charset="-122"/>
              </a:defRPr>
            </a:lvl2pPr>
            <a:lvl3pPr marL="1143000" indent="-228600">
              <a:defRPr sz="1900">
                <a:solidFill>
                  <a:schemeClr val="tx1"/>
                </a:solidFill>
                <a:latin typeface="Arial" pitchFamily="34" charset="0"/>
                <a:ea typeface="微软雅黑" pitchFamily="34" charset="-122"/>
              </a:defRPr>
            </a:lvl3pPr>
            <a:lvl4pPr marL="1600200" indent="-228600">
              <a:defRPr sz="1900">
                <a:solidFill>
                  <a:schemeClr val="tx1"/>
                </a:solidFill>
                <a:latin typeface="Arial" pitchFamily="34" charset="0"/>
                <a:ea typeface="微软雅黑" pitchFamily="34" charset="-122"/>
              </a:defRPr>
            </a:lvl4pPr>
            <a:lvl5pPr marL="2057400" indent="-228600">
              <a:defRPr sz="1900">
                <a:solidFill>
                  <a:schemeClr val="tx1"/>
                </a:solidFill>
                <a:latin typeface="Arial" pitchFamily="34" charset="0"/>
                <a:ea typeface="微软雅黑" pitchFamily="34" charset="-122"/>
              </a:defRPr>
            </a:lvl5pPr>
            <a:lvl6pPr marL="2514600" indent="-228600" defTabSz="966788" fontAlgn="base">
              <a:spcBef>
                <a:spcPct val="0"/>
              </a:spcBef>
              <a:spcAft>
                <a:spcPct val="0"/>
              </a:spcAft>
              <a:defRPr sz="1900">
                <a:solidFill>
                  <a:schemeClr val="tx1"/>
                </a:solidFill>
                <a:latin typeface="Arial" pitchFamily="34" charset="0"/>
                <a:ea typeface="微软雅黑" pitchFamily="34" charset="-122"/>
              </a:defRPr>
            </a:lvl6pPr>
            <a:lvl7pPr marL="2971800" indent="-228600" defTabSz="966788" fontAlgn="base">
              <a:spcBef>
                <a:spcPct val="0"/>
              </a:spcBef>
              <a:spcAft>
                <a:spcPct val="0"/>
              </a:spcAft>
              <a:defRPr sz="1900">
                <a:solidFill>
                  <a:schemeClr val="tx1"/>
                </a:solidFill>
                <a:latin typeface="Arial" pitchFamily="34" charset="0"/>
                <a:ea typeface="微软雅黑" pitchFamily="34" charset="-122"/>
              </a:defRPr>
            </a:lvl7pPr>
            <a:lvl8pPr marL="3429000" indent="-228600" defTabSz="966788" fontAlgn="base">
              <a:spcBef>
                <a:spcPct val="0"/>
              </a:spcBef>
              <a:spcAft>
                <a:spcPct val="0"/>
              </a:spcAft>
              <a:defRPr sz="1900">
                <a:solidFill>
                  <a:schemeClr val="tx1"/>
                </a:solidFill>
                <a:latin typeface="Arial" pitchFamily="34" charset="0"/>
                <a:ea typeface="微软雅黑" pitchFamily="34" charset="-122"/>
              </a:defRPr>
            </a:lvl8pPr>
            <a:lvl9pPr marL="3886200" indent="-228600" defTabSz="966788" fontAlgn="base">
              <a:spcBef>
                <a:spcPct val="0"/>
              </a:spcBef>
              <a:spcAft>
                <a:spcPct val="0"/>
              </a:spcAft>
              <a:defRPr sz="1900">
                <a:solidFill>
                  <a:schemeClr val="tx1"/>
                </a:solidFill>
                <a:latin typeface="Arial" pitchFamily="34" charset="0"/>
                <a:ea typeface="微软雅黑" pitchFamily="34" charset="-122"/>
              </a:defRPr>
            </a:lvl9pPr>
          </a:lstStyle>
          <a:p>
            <a:pPr defTabSz="966788" fontAlgn="base">
              <a:spcBef>
                <a:spcPct val="0"/>
              </a:spcBef>
              <a:spcAft>
                <a:spcPct val="0"/>
              </a:spcAft>
            </a:pPr>
            <a:fld id="{C3765A2E-C543-498F-A184-58F148F262FA}" type="slidenum">
              <a:rPr lang="zh-CN" altLang="en-US" sz="1200">
                <a:latin typeface="Calibri" pitchFamily="34" charset="0"/>
                <a:ea typeface="宋体" pitchFamily="2" charset="-122"/>
              </a:rPr>
              <a:pPr defTabSz="966788" fontAlgn="base">
                <a:spcBef>
                  <a:spcPct val="0"/>
                </a:spcBef>
                <a:spcAft>
                  <a:spcPct val="0"/>
                </a:spcAft>
              </a:pPr>
              <a:t>2</a:t>
            </a:fld>
            <a:endParaRPr lang="zh-CN" altLang="en-US" sz="1200">
              <a:latin typeface="Calibri" pitchFamily="34" charset="0"/>
              <a:ea typeface="宋体" pitchFamily="2" charset="-122"/>
            </a:endParaRPr>
          </a:p>
        </p:txBody>
      </p:sp>
    </p:spTree>
    <p:extLst>
      <p:ext uri="{BB962C8B-B14F-4D97-AF65-F5344CB8AC3E}">
        <p14:creationId xmlns:p14="http://schemas.microsoft.com/office/powerpoint/2010/main" val="36175104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E0E0E2-7263-44C4-AAA9-733DBA7BD205}" type="slidenum">
              <a:rPr lang="zh-CN" altLang="en-US" smtClean="0"/>
              <a:t>16</a:t>
            </a:fld>
            <a:endParaRPr lang="zh-CN" altLang="en-US"/>
          </a:p>
        </p:txBody>
      </p:sp>
    </p:spTree>
    <p:extLst>
      <p:ext uri="{BB962C8B-B14F-4D97-AF65-F5344CB8AC3E}">
        <p14:creationId xmlns:p14="http://schemas.microsoft.com/office/powerpoint/2010/main" val="1238075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248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920" y="273112"/>
            <a:ext cx="4013173" cy="1162320"/>
          </a:xfrm>
          <a:prstGeom prst="rect">
            <a:avLst/>
          </a:prstGeom>
        </p:spPr>
        <p:txBody>
          <a:bodyPr lIns="121963" tIns="60981" rIns="121963" bIns="60981" anchor="b"/>
          <a:lstStyle>
            <a:lvl1pPr algn="l">
              <a:defRPr sz="2700" b="1"/>
            </a:lvl1pPr>
          </a:lstStyle>
          <a:p>
            <a:r>
              <a:rPr lang="zh-CN" altLang="en-US"/>
              <a:t>单击此处编辑母版标题样式</a:t>
            </a:r>
          </a:p>
        </p:txBody>
      </p:sp>
      <p:sp>
        <p:nvSpPr>
          <p:cNvPr id="3" name="内容占位符 2"/>
          <p:cNvSpPr>
            <a:spLocks noGrp="1"/>
          </p:cNvSpPr>
          <p:nvPr>
            <p:ph idx="1"/>
          </p:nvPr>
        </p:nvSpPr>
        <p:spPr>
          <a:xfrm>
            <a:off x="4769216" y="273114"/>
            <a:ext cx="6819216" cy="5854469"/>
          </a:xfrm>
          <a:prstGeom prst="rect">
            <a:avLst/>
          </a:prstGeom>
        </p:spPr>
        <p:txBody>
          <a:bodyPr lIns="121963" tIns="60981" rIns="121963" bIns="60981"/>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920" y="1435434"/>
            <a:ext cx="4013173" cy="4692149"/>
          </a:xfrm>
          <a:prstGeom prst="rect">
            <a:avLst/>
          </a:prstGeom>
        </p:spPr>
        <p:txBody>
          <a:bodyPr lIns="121963" tIns="60981" rIns="121963" bIns="60981"/>
          <a:lstStyle>
            <a:lvl1pPr marL="0" indent="0">
              <a:buNone/>
              <a:defRPr sz="1900"/>
            </a:lvl1pPr>
            <a:lvl2pPr marL="609813" indent="0">
              <a:buNone/>
              <a:defRPr sz="1600"/>
            </a:lvl2pPr>
            <a:lvl3pPr marL="1219627" indent="0">
              <a:buNone/>
              <a:defRPr sz="1300"/>
            </a:lvl3pPr>
            <a:lvl4pPr marL="1829440" indent="0">
              <a:buNone/>
              <a:defRPr sz="1200"/>
            </a:lvl4pPr>
            <a:lvl5pPr marL="2439253" indent="0">
              <a:buNone/>
              <a:defRPr sz="1200"/>
            </a:lvl5pPr>
            <a:lvl6pPr marL="3049067" indent="0">
              <a:buNone/>
              <a:defRPr sz="1200"/>
            </a:lvl6pPr>
            <a:lvl7pPr marL="3658880" indent="0">
              <a:buNone/>
              <a:defRPr sz="1200"/>
            </a:lvl7pPr>
            <a:lvl8pPr marL="4268694" indent="0">
              <a:buNone/>
              <a:defRPr sz="1200"/>
            </a:lvl8pPr>
            <a:lvl9pPr marL="4878507"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2019/4/10</a:t>
            </a:fld>
            <a:endParaRPr lang="zh-CN" altLang="en-US"/>
          </a:p>
        </p:txBody>
      </p:sp>
      <p:sp>
        <p:nvSpPr>
          <p:cNvPr id="6" name="页脚占位符 5"/>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2855131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962" y="4801712"/>
            <a:ext cx="7319010" cy="566870"/>
          </a:xfrm>
          <a:prstGeom prst="rect">
            <a:avLst/>
          </a:prstGeom>
        </p:spPr>
        <p:txBody>
          <a:bodyPr lIns="121963" tIns="60981" rIns="121963" bIns="60981" anchor="b"/>
          <a:lstStyle>
            <a:lvl1pPr algn="l">
              <a:defRPr sz="2700" b="1"/>
            </a:lvl1pPr>
          </a:lstStyle>
          <a:p>
            <a:r>
              <a:rPr lang="zh-CN" altLang="en-US"/>
              <a:t>单击此处编辑母版标题样式</a:t>
            </a:r>
          </a:p>
        </p:txBody>
      </p:sp>
      <p:sp>
        <p:nvSpPr>
          <p:cNvPr id="3" name="图片占位符 2"/>
          <p:cNvSpPr>
            <a:spLocks noGrp="1"/>
          </p:cNvSpPr>
          <p:nvPr>
            <p:ph type="pic" idx="1"/>
          </p:nvPr>
        </p:nvSpPr>
        <p:spPr>
          <a:xfrm>
            <a:off x="2390962" y="612916"/>
            <a:ext cx="7319010" cy="4115753"/>
          </a:xfrm>
          <a:prstGeom prst="rect">
            <a:avLst/>
          </a:prstGeom>
        </p:spPr>
        <p:txBody>
          <a:bodyPr lIns="121963" tIns="60981" rIns="121963" bIns="60981"/>
          <a:lstStyle>
            <a:lvl1pPr marL="0" indent="0">
              <a:buNone/>
              <a:defRPr sz="4300"/>
            </a:lvl1pPr>
            <a:lvl2pPr marL="609813" indent="0">
              <a:buNone/>
              <a:defRPr sz="3700"/>
            </a:lvl2pPr>
            <a:lvl3pPr marL="1219627" indent="0">
              <a:buNone/>
              <a:defRPr sz="3200"/>
            </a:lvl3pPr>
            <a:lvl4pPr marL="1829440" indent="0">
              <a:buNone/>
              <a:defRPr sz="2700"/>
            </a:lvl4pPr>
            <a:lvl5pPr marL="2439253" indent="0">
              <a:buNone/>
              <a:defRPr sz="2700"/>
            </a:lvl5pPr>
            <a:lvl6pPr marL="3049067" indent="0">
              <a:buNone/>
              <a:defRPr sz="2700"/>
            </a:lvl6pPr>
            <a:lvl7pPr marL="3658880" indent="0">
              <a:buNone/>
              <a:defRPr sz="2700"/>
            </a:lvl7pPr>
            <a:lvl8pPr marL="4268694" indent="0">
              <a:buNone/>
              <a:defRPr sz="2700"/>
            </a:lvl8pPr>
            <a:lvl9pPr marL="4878507" indent="0">
              <a:buNone/>
              <a:defRPr sz="2700"/>
            </a:lvl9pPr>
          </a:lstStyle>
          <a:p>
            <a:endParaRPr lang="zh-CN" altLang="en-US"/>
          </a:p>
        </p:txBody>
      </p:sp>
      <p:sp>
        <p:nvSpPr>
          <p:cNvPr id="4" name="文本占位符 3"/>
          <p:cNvSpPr>
            <a:spLocks noGrp="1"/>
          </p:cNvSpPr>
          <p:nvPr>
            <p:ph type="body" sz="half" idx="2"/>
          </p:nvPr>
        </p:nvSpPr>
        <p:spPr>
          <a:xfrm>
            <a:off x="2390962" y="5368581"/>
            <a:ext cx="7319010" cy="805049"/>
          </a:xfrm>
          <a:prstGeom prst="rect">
            <a:avLst/>
          </a:prstGeom>
        </p:spPr>
        <p:txBody>
          <a:bodyPr lIns="121963" tIns="60981" rIns="121963" bIns="60981"/>
          <a:lstStyle>
            <a:lvl1pPr marL="0" indent="0">
              <a:buNone/>
              <a:defRPr sz="1900"/>
            </a:lvl1pPr>
            <a:lvl2pPr marL="609813" indent="0">
              <a:buNone/>
              <a:defRPr sz="1600"/>
            </a:lvl2pPr>
            <a:lvl3pPr marL="1219627" indent="0">
              <a:buNone/>
              <a:defRPr sz="1300"/>
            </a:lvl3pPr>
            <a:lvl4pPr marL="1829440" indent="0">
              <a:buNone/>
              <a:defRPr sz="1200"/>
            </a:lvl4pPr>
            <a:lvl5pPr marL="2439253" indent="0">
              <a:buNone/>
              <a:defRPr sz="1200"/>
            </a:lvl5pPr>
            <a:lvl6pPr marL="3049067" indent="0">
              <a:buNone/>
              <a:defRPr sz="1200"/>
            </a:lvl6pPr>
            <a:lvl7pPr marL="3658880" indent="0">
              <a:buNone/>
              <a:defRPr sz="1200"/>
            </a:lvl7pPr>
            <a:lvl8pPr marL="4268694" indent="0">
              <a:buNone/>
              <a:defRPr sz="1200"/>
            </a:lvl8pPr>
            <a:lvl9pPr marL="4878507"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2019/4/10</a:t>
            </a:fld>
            <a:endParaRPr lang="zh-CN" altLang="en-US"/>
          </a:p>
        </p:txBody>
      </p:sp>
      <p:sp>
        <p:nvSpPr>
          <p:cNvPr id="6" name="页脚占位符 5"/>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41871720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p>
            <a:r>
              <a:rPr lang="zh-CN" altLang="en-US"/>
              <a:t>单击此处编辑母版标题样式</a:t>
            </a:r>
          </a:p>
        </p:txBody>
      </p:sp>
      <p:sp>
        <p:nvSpPr>
          <p:cNvPr id="3" name="竖排文字占位符 2"/>
          <p:cNvSpPr>
            <a:spLocks noGrp="1"/>
          </p:cNvSpPr>
          <p:nvPr>
            <p:ph type="body" orient="vert" idx="1"/>
          </p:nvPr>
        </p:nvSpPr>
        <p:spPr>
          <a:xfrm>
            <a:off x="609918" y="1600572"/>
            <a:ext cx="10978515" cy="4527011"/>
          </a:xfrm>
          <a:prstGeom prst="rect">
            <a:avLst/>
          </a:prstGeom>
        </p:spPr>
        <p:txBody>
          <a:bodyPr vert="eaVert" lIns="121963" tIns="60981" rIns="121963" bIns="6098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2019/4/10</a:t>
            </a:fld>
            <a:endParaRPr lang="zh-CN" altLang="en-US"/>
          </a:p>
        </p:txBody>
      </p:sp>
      <p:sp>
        <p:nvSpPr>
          <p:cNvPr id="5" name="页脚占位符 4"/>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6" name="灯片编号占位符 5"/>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9510108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43804" y="206422"/>
            <a:ext cx="2744629" cy="4388867"/>
          </a:xfrm>
          <a:prstGeom prst="rect">
            <a:avLst/>
          </a:prstGeom>
        </p:spPr>
        <p:txBody>
          <a:bodyPr vert="eaVert" lIns="121963" tIns="60981" rIns="121963" bIns="60981"/>
          <a:lstStyle/>
          <a:p>
            <a:r>
              <a:rPr lang="zh-CN" altLang="en-US"/>
              <a:t>单击此处编辑母版标题样式</a:t>
            </a:r>
          </a:p>
        </p:txBody>
      </p:sp>
      <p:sp>
        <p:nvSpPr>
          <p:cNvPr id="3" name="竖排文字占位符 2"/>
          <p:cNvSpPr>
            <a:spLocks noGrp="1"/>
          </p:cNvSpPr>
          <p:nvPr>
            <p:ph type="body" orient="vert" idx="1"/>
          </p:nvPr>
        </p:nvSpPr>
        <p:spPr>
          <a:xfrm>
            <a:off x="609918" y="206422"/>
            <a:ext cx="8030580" cy="4388867"/>
          </a:xfrm>
          <a:prstGeom prst="rect">
            <a:avLst/>
          </a:prstGeom>
        </p:spPr>
        <p:txBody>
          <a:bodyPr vert="eaVert" lIns="121963" tIns="60981" rIns="121963" bIns="6098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2019/4/10</a:t>
            </a:fld>
            <a:endParaRPr lang="zh-CN" altLang="en-US"/>
          </a:p>
        </p:txBody>
      </p:sp>
      <p:sp>
        <p:nvSpPr>
          <p:cNvPr id="5" name="页脚占位符 4"/>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6" name="灯片编号占位符 5"/>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297251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pic>
        <p:nvPicPr>
          <p:cNvPr id="8" name="Picture 2" descr="F:\桌面文件\ppt底图.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050" y="3177"/>
            <a:ext cx="12310913" cy="685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a:off x="-19371" y="0"/>
            <a:ext cx="12311234" cy="6859588"/>
          </a:xfrm>
          <a:prstGeom prst="rect">
            <a:avLst/>
          </a:prstGeom>
          <a:gradFill flip="none" rotWithShape="1">
            <a:gsLst>
              <a:gs pos="0">
                <a:schemeClr val="bg1">
                  <a:alpha val="0"/>
                </a:schemeClr>
              </a:gs>
              <a:gs pos="30000">
                <a:schemeClr val="bg1">
                  <a:alpha val="0"/>
                </a:schemeClr>
              </a:gs>
              <a:gs pos="98000">
                <a:schemeClr val="tx1">
                  <a:alpha val="7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7" rIns="91436" bIns="45717" anchor="ctr"/>
          <a:lstStyle/>
          <a:p>
            <a:pPr algn="ctr" eaLnBrk="0" hangingPunct="0">
              <a:defRPr/>
            </a:pPr>
            <a:endParaRPr lang="zh-CN" altLang="en-US"/>
          </a:p>
        </p:txBody>
      </p:sp>
    </p:spTree>
    <p:extLst>
      <p:ext uri="{BB962C8B-B14F-4D97-AF65-F5344CB8AC3E}">
        <p14:creationId xmlns:p14="http://schemas.microsoft.com/office/powerpoint/2010/main" val="13036027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637" y="365210"/>
            <a:ext cx="10521077" cy="1325870"/>
          </a:xfrm>
          <a:prstGeom prst="rect">
            <a:avLst/>
          </a:prstGeom>
        </p:spPr>
        <p:txBody>
          <a:bodyPr lIns="91472" tIns="45736" rIns="91472" bIns="45736"/>
          <a:lstStyle/>
          <a:p>
            <a:r>
              <a:rPr lang="zh-CN" altLang="en-US"/>
              <a:t>单击此处编辑母版标题样式</a:t>
            </a:r>
          </a:p>
        </p:txBody>
      </p:sp>
      <p:sp>
        <p:nvSpPr>
          <p:cNvPr id="3" name="内容占位符 2"/>
          <p:cNvSpPr>
            <a:spLocks noGrp="1"/>
          </p:cNvSpPr>
          <p:nvPr>
            <p:ph idx="1"/>
          </p:nvPr>
        </p:nvSpPr>
        <p:spPr>
          <a:xfrm>
            <a:off x="838637" y="1826048"/>
            <a:ext cx="10521077" cy="4352346"/>
          </a:xfrm>
          <a:prstGeom prst="rect">
            <a:avLst/>
          </a:prstGeom>
        </p:spPr>
        <p:txBody>
          <a:bodyPr lIns="91472" tIns="45736" rIns="91472" bIns="45736"/>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636" y="6357822"/>
            <a:ext cx="2744629" cy="365210"/>
          </a:xfrm>
          <a:prstGeom prst="rect">
            <a:avLst/>
          </a:prstGeom>
        </p:spPr>
        <p:txBody>
          <a:bodyPr lIns="91472" tIns="45736" rIns="91472" bIns="45736"/>
          <a:lstStyle/>
          <a:p>
            <a:fld id="{530820CF-B880-4189-942D-D702A7CBA730}" type="datetimeFigureOut">
              <a:rPr lang="zh-CN" altLang="en-US" smtClean="0"/>
              <a:t>2019/4/10</a:t>
            </a:fld>
            <a:endParaRPr lang="zh-CN" altLang="en-US"/>
          </a:p>
        </p:txBody>
      </p:sp>
      <p:sp>
        <p:nvSpPr>
          <p:cNvPr id="5" name="页脚占位符 4"/>
          <p:cNvSpPr>
            <a:spLocks noGrp="1"/>
          </p:cNvSpPr>
          <p:nvPr>
            <p:ph type="ftr" sz="quarter" idx="11"/>
          </p:nvPr>
        </p:nvSpPr>
        <p:spPr>
          <a:xfrm>
            <a:off x="4040704" y="6357822"/>
            <a:ext cx="4116943" cy="365210"/>
          </a:xfrm>
          <a:prstGeom prst="rect">
            <a:avLst/>
          </a:prstGeom>
        </p:spPr>
        <p:txBody>
          <a:bodyPr lIns="91472" tIns="45736" rIns="91472" bIns="45736"/>
          <a:lstStyle/>
          <a:p>
            <a:endParaRPr lang="zh-CN" altLang="en-US"/>
          </a:p>
        </p:txBody>
      </p:sp>
      <p:sp>
        <p:nvSpPr>
          <p:cNvPr id="6" name="灯片编号占位符 5"/>
          <p:cNvSpPr>
            <a:spLocks noGrp="1"/>
          </p:cNvSpPr>
          <p:nvPr>
            <p:ph type="sldNum" sz="quarter" idx="12"/>
          </p:nvPr>
        </p:nvSpPr>
        <p:spPr>
          <a:xfrm>
            <a:off x="8615085" y="6357822"/>
            <a:ext cx="2744629" cy="365210"/>
          </a:xfrm>
          <a:prstGeom prst="rect">
            <a:avLst/>
          </a:prstGeom>
        </p:spPr>
        <p:txBody>
          <a:bodyPr lIns="91472" tIns="45736" rIns="91472" bIns="45736"/>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3400625998"/>
      </p:ext>
    </p:extLst>
  </p:cSld>
  <p:clrMapOvr>
    <a:masterClrMapping/>
  </p:clrMapOvr>
  <p:transition spd="slow">
    <p:push dir="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912587"/>
      </p:ext>
    </p:extLst>
  </p:cSld>
  <p:clrMapOvr>
    <a:masterClrMapping/>
  </p:clrMapOvr>
  <p:transition spd="med" advClick="0"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5" name="TextBox 24"/>
          <p:cNvSpPr txBox="1"/>
          <p:nvPr userDrawn="1"/>
        </p:nvSpPr>
        <p:spPr>
          <a:xfrm>
            <a:off x="76808" y="117426"/>
            <a:ext cx="1701887" cy="677151"/>
          </a:xfrm>
          <a:prstGeom prst="rect">
            <a:avLst/>
          </a:prstGeom>
          <a:noFill/>
        </p:spPr>
        <p:txBody>
          <a:bodyPr wrap="square" lIns="121963" tIns="60981" rIns="121963" bIns="60981" rtlCol="0">
            <a:spAutoFit/>
          </a:bodyPr>
          <a:lstStyle/>
          <a:p>
            <a:r>
              <a:rPr lang="en-US" altLang="zh-CN" sz="3600" b="1" spc="-150" dirty="0">
                <a:solidFill>
                  <a:srgbClr val="005DA2"/>
                </a:solidFill>
                <a:effectLst/>
                <a:latin typeface="Arial Black" pitchFamily="34" charset="0"/>
                <a:ea typeface="微软雅黑" pitchFamily="34" charset="-122"/>
              </a:rPr>
              <a:t>LOGO</a:t>
            </a:r>
            <a:endParaRPr lang="zh-CN" altLang="en-US" sz="3600" b="1" spc="-150" dirty="0">
              <a:solidFill>
                <a:srgbClr val="005DA2"/>
              </a:solidFill>
              <a:effectLst/>
              <a:latin typeface="Arial Black" pitchFamily="34" charset="0"/>
              <a:ea typeface="微软雅黑" pitchFamily="34" charset="-122"/>
            </a:endParaRPr>
          </a:p>
        </p:txBody>
      </p:sp>
      <p:cxnSp>
        <p:nvCxnSpPr>
          <p:cNvPr id="3" name="直接连接符 2"/>
          <p:cNvCxnSpPr/>
          <p:nvPr userDrawn="1"/>
        </p:nvCxnSpPr>
        <p:spPr>
          <a:xfrm>
            <a:off x="1562671" y="693490"/>
            <a:ext cx="10635679"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8634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rgbClr val="005DA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10847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节标题">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12191774" cy="6859587"/>
          </a:xfrm>
          <a:prstGeom prst="rect">
            <a:avLst/>
          </a:prstGeom>
        </p:spPr>
      </p:pic>
    </p:spTree>
    <p:extLst>
      <p:ext uri="{BB962C8B-B14F-4D97-AF65-F5344CB8AC3E}">
        <p14:creationId xmlns:p14="http://schemas.microsoft.com/office/powerpoint/2010/main" val="3094365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节标题">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12191774" cy="6859588"/>
          </a:xfrm>
          <a:prstGeom prst="rect">
            <a:avLst/>
          </a:prstGeom>
        </p:spPr>
      </p:pic>
    </p:spTree>
    <p:extLst>
      <p:ext uri="{BB962C8B-B14F-4D97-AF65-F5344CB8AC3E}">
        <p14:creationId xmlns:p14="http://schemas.microsoft.com/office/powerpoint/2010/main" val="3257725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p>
            <a:r>
              <a:rPr lang="zh-CN" altLang="en-US"/>
              <a:t>单击此处编辑母版标题样式</a:t>
            </a:r>
          </a:p>
        </p:txBody>
      </p:sp>
      <p:sp>
        <p:nvSpPr>
          <p:cNvPr id="3" name="内容占位符 2"/>
          <p:cNvSpPr>
            <a:spLocks noGrp="1"/>
          </p:cNvSpPr>
          <p:nvPr>
            <p:ph sz="half" idx="1"/>
          </p:nvPr>
        </p:nvSpPr>
        <p:spPr>
          <a:xfrm>
            <a:off x="609917" y="1200428"/>
            <a:ext cx="5387605" cy="3394861"/>
          </a:xfrm>
          <a:prstGeom prst="rect">
            <a:avLst/>
          </a:prstGeom>
        </p:spPr>
        <p:txBody>
          <a:bodyPr lIns="121963" tIns="60981" rIns="121963" bIns="60981"/>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00828" y="1200428"/>
            <a:ext cx="5387605" cy="3394861"/>
          </a:xfrm>
          <a:prstGeom prst="rect">
            <a:avLst/>
          </a:prstGeom>
        </p:spPr>
        <p:txBody>
          <a:bodyPr lIns="121963" tIns="60981" rIns="121963" bIns="60981"/>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2019/4/10</a:t>
            </a:fld>
            <a:endParaRPr lang="zh-CN" altLang="en-US"/>
          </a:p>
        </p:txBody>
      </p:sp>
      <p:sp>
        <p:nvSpPr>
          <p:cNvPr id="6" name="页脚占位符 5"/>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1723857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lvl1pPr>
              <a:defRPr/>
            </a:lvl1pPr>
          </a:lstStyle>
          <a:p>
            <a:r>
              <a:rPr lang="zh-CN" altLang="en-US"/>
              <a:t>单击此处编辑母版标题样式</a:t>
            </a:r>
          </a:p>
        </p:txBody>
      </p:sp>
      <p:sp>
        <p:nvSpPr>
          <p:cNvPr id="3" name="文本占位符 2"/>
          <p:cNvSpPr>
            <a:spLocks noGrp="1"/>
          </p:cNvSpPr>
          <p:nvPr>
            <p:ph type="body" idx="1"/>
          </p:nvPr>
        </p:nvSpPr>
        <p:spPr>
          <a:xfrm>
            <a:off x="609918" y="1535469"/>
            <a:ext cx="5389723" cy="639911"/>
          </a:xfrm>
          <a:prstGeom prst="rect">
            <a:avLst/>
          </a:prstGeom>
        </p:spPr>
        <p:txBody>
          <a:bodyPr lIns="121963" tIns="60981" rIns="121963" bIns="60981" anchor="b"/>
          <a:lstStyle>
            <a:lvl1pPr marL="0" indent="0">
              <a:buNone/>
              <a:defRPr sz="3200" b="1"/>
            </a:lvl1pPr>
            <a:lvl2pPr marL="609813" indent="0">
              <a:buNone/>
              <a:defRPr sz="2700" b="1"/>
            </a:lvl2pPr>
            <a:lvl3pPr marL="1219627" indent="0">
              <a:buNone/>
              <a:defRPr sz="2400" b="1"/>
            </a:lvl3pPr>
            <a:lvl4pPr marL="1829440" indent="0">
              <a:buNone/>
              <a:defRPr sz="2100" b="1"/>
            </a:lvl4pPr>
            <a:lvl5pPr marL="2439253" indent="0">
              <a:buNone/>
              <a:defRPr sz="2100" b="1"/>
            </a:lvl5pPr>
            <a:lvl6pPr marL="3049067" indent="0">
              <a:buNone/>
              <a:defRPr sz="2100" b="1"/>
            </a:lvl6pPr>
            <a:lvl7pPr marL="3658880" indent="0">
              <a:buNone/>
              <a:defRPr sz="2100" b="1"/>
            </a:lvl7pPr>
            <a:lvl8pPr marL="4268694" indent="0">
              <a:buNone/>
              <a:defRPr sz="2100" b="1"/>
            </a:lvl8pPr>
            <a:lvl9pPr marL="4878507" indent="0">
              <a:buNone/>
              <a:defRPr sz="2100" b="1"/>
            </a:lvl9pPr>
          </a:lstStyle>
          <a:p>
            <a:pPr lvl="0"/>
            <a:r>
              <a:rPr lang="zh-CN" altLang="en-US"/>
              <a:t>单击此处编辑母版文本样式</a:t>
            </a:r>
          </a:p>
        </p:txBody>
      </p:sp>
      <p:sp>
        <p:nvSpPr>
          <p:cNvPr id="4" name="内容占位符 3"/>
          <p:cNvSpPr>
            <a:spLocks noGrp="1"/>
          </p:cNvSpPr>
          <p:nvPr>
            <p:ph sz="half" idx="2"/>
          </p:nvPr>
        </p:nvSpPr>
        <p:spPr>
          <a:xfrm>
            <a:off x="609918" y="2175378"/>
            <a:ext cx="5389723" cy="3952203"/>
          </a:xfrm>
          <a:prstGeom prst="rect">
            <a:avLst/>
          </a:prstGeom>
        </p:spPr>
        <p:txBody>
          <a:bodyPr lIns="121963" tIns="60981" rIns="121963" bIns="60981"/>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6594" y="1535469"/>
            <a:ext cx="5391840" cy="639911"/>
          </a:xfrm>
          <a:prstGeom prst="rect">
            <a:avLst/>
          </a:prstGeom>
        </p:spPr>
        <p:txBody>
          <a:bodyPr lIns="121963" tIns="60981" rIns="121963" bIns="60981" anchor="b"/>
          <a:lstStyle>
            <a:lvl1pPr marL="0" indent="0">
              <a:buNone/>
              <a:defRPr sz="3200" b="1"/>
            </a:lvl1pPr>
            <a:lvl2pPr marL="609813" indent="0">
              <a:buNone/>
              <a:defRPr sz="2700" b="1"/>
            </a:lvl2pPr>
            <a:lvl3pPr marL="1219627" indent="0">
              <a:buNone/>
              <a:defRPr sz="2400" b="1"/>
            </a:lvl3pPr>
            <a:lvl4pPr marL="1829440" indent="0">
              <a:buNone/>
              <a:defRPr sz="2100" b="1"/>
            </a:lvl4pPr>
            <a:lvl5pPr marL="2439253" indent="0">
              <a:buNone/>
              <a:defRPr sz="2100" b="1"/>
            </a:lvl5pPr>
            <a:lvl6pPr marL="3049067" indent="0">
              <a:buNone/>
              <a:defRPr sz="2100" b="1"/>
            </a:lvl6pPr>
            <a:lvl7pPr marL="3658880" indent="0">
              <a:buNone/>
              <a:defRPr sz="2100" b="1"/>
            </a:lvl7pPr>
            <a:lvl8pPr marL="4268694" indent="0">
              <a:buNone/>
              <a:defRPr sz="2100" b="1"/>
            </a:lvl8pPr>
            <a:lvl9pPr marL="4878507" indent="0">
              <a:buNone/>
              <a:defRPr sz="2100" b="1"/>
            </a:lvl9pPr>
          </a:lstStyle>
          <a:p>
            <a:pPr lvl="0"/>
            <a:r>
              <a:rPr lang="zh-CN" altLang="en-US"/>
              <a:t>单击此处编辑母版文本样式</a:t>
            </a:r>
          </a:p>
        </p:txBody>
      </p:sp>
      <p:sp>
        <p:nvSpPr>
          <p:cNvPr id="6" name="内容占位符 5"/>
          <p:cNvSpPr>
            <a:spLocks noGrp="1"/>
          </p:cNvSpPr>
          <p:nvPr>
            <p:ph sz="quarter" idx="4"/>
          </p:nvPr>
        </p:nvSpPr>
        <p:spPr>
          <a:xfrm>
            <a:off x="6196594" y="2175378"/>
            <a:ext cx="5391840" cy="3952203"/>
          </a:xfrm>
          <a:prstGeom prst="rect">
            <a:avLst/>
          </a:prstGeom>
        </p:spPr>
        <p:txBody>
          <a:bodyPr lIns="121963" tIns="60981" rIns="121963" bIns="60981"/>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2019/4/10</a:t>
            </a:fld>
            <a:endParaRPr lang="zh-CN" altLang="en-US"/>
          </a:p>
        </p:txBody>
      </p:sp>
      <p:sp>
        <p:nvSpPr>
          <p:cNvPr id="8" name="页脚占位符 7"/>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9" name="灯片编号占位符 8"/>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959919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p>
            <a:r>
              <a:rPr lang="zh-CN" altLang="en-US"/>
              <a:t>单击此处编辑母版标题样式</a:t>
            </a:r>
          </a:p>
        </p:txBody>
      </p:sp>
      <p:sp>
        <p:nvSpPr>
          <p:cNvPr id="3" name="日期占位符 2"/>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2019/4/10</a:t>
            </a:fld>
            <a:endParaRPr lang="zh-CN" altLang="en-US"/>
          </a:p>
        </p:txBody>
      </p:sp>
      <p:sp>
        <p:nvSpPr>
          <p:cNvPr id="4" name="页脚占位符 3"/>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5" name="灯片编号占位符 4"/>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3222144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2019/4/10</a:t>
            </a:fld>
            <a:endParaRPr lang="zh-CN" altLang="en-US"/>
          </a:p>
        </p:txBody>
      </p:sp>
      <p:sp>
        <p:nvSpPr>
          <p:cNvPr id="3" name="页脚占位符 2"/>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4" name="灯片编号占位符 3"/>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3832706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fgClr>
          <a:bgClr>
            <a:schemeClr val="bg1">
              <a:lumMod val="95000"/>
            </a:schemeClr>
          </a:bgClr>
        </a:patt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76768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2" r:id="rId4"/>
    <p:sldLayoutId id="2147483663"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4" r:id="rId16"/>
  </p:sldLayoutIdLst>
  <p:txStyles>
    <p:titleStyle>
      <a:lvl1pPr algn="ctr" defTabSz="1219627" rtl="0" eaLnBrk="1" latinLnBrk="0" hangingPunct="1">
        <a:spcBef>
          <a:spcPct val="0"/>
        </a:spcBef>
        <a:buNone/>
        <a:defRPr sz="5900" kern="1200">
          <a:solidFill>
            <a:schemeClr val="tx1"/>
          </a:solidFill>
          <a:latin typeface="+mj-lt"/>
          <a:ea typeface="+mj-ea"/>
          <a:cs typeface="+mj-cs"/>
        </a:defRPr>
      </a:lvl1pPr>
    </p:titleStyle>
    <p:bodyStyle>
      <a:lvl1pPr marL="457360" indent="-457360" algn="l" defTabSz="121962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947" indent="-381133" algn="l" defTabSz="121962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4533" indent="-304907" algn="l" defTabSz="121962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4347"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4160"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3973"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3787"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3600"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3414"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627" rtl="0" eaLnBrk="1" latinLnBrk="0" hangingPunct="1">
        <a:defRPr sz="2400" kern="1200">
          <a:solidFill>
            <a:schemeClr val="tx1"/>
          </a:solidFill>
          <a:latin typeface="+mn-lt"/>
          <a:ea typeface="+mn-ea"/>
          <a:cs typeface="+mn-cs"/>
        </a:defRPr>
      </a:lvl1pPr>
      <a:lvl2pPr marL="609813" algn="l" defTabSz="1219627" rtl="0" eaLnBrk="1" latinLnBrk="0" hangingPunct="1">
        <a:defRPr sz="2400" kern="1200">
          <a:solidFill>
            <a:schemeClr val="tx1"/>
          </a:solidFill>
          <a:latin typeface="+mn-lt"/>
          <a:ea typeface="+mn-ea"/>
          <a:cs typeface="+mn-cs"/>
        </a:defRPr>
      </a:lvl2pPr>
      <a:lvl3pPr marL="1219627" algn="l" defTabSz="1219627" rtl="0" eaLnBrk="1" latinLnBrk="0" hangingPunct="1">
        <a:defRPr sz="2400" kern="1200">
          <a:solidFill>
            <a:schemeClr val="tx1"/>
          </a:solidFill>
          <a:latin typeface="+mn-lt"/>
          <a:ea typeface="+mn-ea"/>
          <a:cs typeface="+mn-cs"/>
        </a:defRPr>
      </a:lvl3pPr>
      <a:lvl4pPr marL="1829440" algn="l" defTabSz="1219627" rtl="0" eaLnBrk="1" latinLnBrk="0" hangingPunct="1">
        <a:defRPr sz="2400" kern="1200">
          <a:solidFill>
            <a:schemeClr val="tx1"/>
          </a:solidFill>
          <a:latin typeface="+mn-lt"/>
          <a:ea typeface="+mn-ea"/>
          <a:cs typeface="+mn-cs"/>
        </a:defRPr>
      </a:lvl4pPr>
      <a:lvl5pPr marL="2439253" algn="l" defTabSz="1219627" rtl="0" eaLnBrk="1" latinLnBrk="0" hangingPunct="1">
        <a:defRPr sz="2400" kern="1200">
          <a:solidFill>
            <a:schemeClr val="tx1"/>
          </a:solidFill>
          <a:latin typeface="+mn-lt"/>
          <a:ea typeface="+mn-ea"/>
          <a:cs typeface="+mn-cs"/>
        </a:defRPr>
      </a:lvl5pPr>
      <a:lvl6pPr marL="3049067" algn="l" defTabSz="1219627" rtl="0" eaLnBrk="1" latinLnBrk="0" hangingPunct="1">
        <a:defRPr sz="2400" kern="1200">
          <a:solidFill>
            <a:schemeClr val="tx1"/>
          </a:solidFill>
          <a:latin typeface="+mn-lt"/>
          <a:ea typeface="+mn-ea"/>
          <a:cs typeface="+mn-cs"/>
        </a:defRPr>
      </a:lvl6pPr>
      <a:lvl7pPr marL="3658880" algn="l" defTabSz="1219627" rtl="0" eaLnBrk="1" latinLnBrk="0" hangingPunct="1">
        <a:defRPr sz="2400" kern="1200">
          <a:solidFill>
            <a:schemeClr val="tx1"/>
          </a:solidFill>
          <a:latin typeface="+mn-lt"/>
          <a:ea typeface="+mn-ea"/>
          <a:cs typeface="+mn-cs"/>
        </a:defRPr>
      </a:lvl7pPr>
      <a:lvl8pPr marL="4268694" algn="l" defTabSz="1219627" rtl="0" eaLnBrk="1" latinLnBrk="0" hangingPunct="1">
        <a:defRPr sz="2400" kern="1200">
          <a:solidFill>
            <a:schemeClr val="tx1"/>
          </a:solidFill>
          <a:latin typeface="+mn-lt"/>
          <a:ea typeface="+mn-ea"/>
          <a:cs typeface="+mn-cs"/>
        </a:defRPr>
      </a:lvl8pPr>
      <a:lvl9pPr marL="4878507" algn="l" defTabSz="121962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矩形 53"/>
          <p:cNvSpPr/>
          <p:nvPr/>
        </p:nvSpPr>
        <p:spPr>
          <a:xfrm>
            <a:off x="45659" y="1803476"/>
            <a:ext cx="12107033" cy="2258775"/>
          </a:xfrm>
          <a:prstGeom prst="rect">
            <a:avLst/>
          </a:prstGeom>
          <a:solidFill>
            <a:srgbClr val="0070C0"/>
          </a:solidFill>
          <a:ln>
            <a:noFill/>
          </a:ln>
          <a:effectLst>
            <a:outerShdw blurRad="50800" dist="38100" dir="5400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3"/>
          </a:p>
        </p:txBody>
      </p:sp>
      <p:sp>
        <p:nvSpPr>
          <p:cNvPr id="57" name="Text Box 2"/>
          <p:cNvSpPr txBox="1">
            <a:spLocks noChangeArrowheads="1"/>
          </p:cNvSpPr>
          <p:nvPr/>
        </p:nvSpPr>
        <p:spPr bwMode="auto">
          <a:xfrm>
            <a:off x="1230594" y="2435933"/>
            <a:ext cx="9588475" cy="822213"/>
          </a:xfrm>
          <a:prstGeom prst="rect">
            <a:avLst/>
          </a:prstGeom>
          <a:noFill/>
          <a:ln w="9525">
            <a:noFill/>
            <a:miter lim="800000"/>
            <a:headEnd/>
            <a:tailEnd/>
          </a:ln>
        </p:spPr>
        <p:txBody>
          <a:bodyPr wrap="square">
            <a:spAutoFit/>
          </a:bodyPr>
          <a:lstStyle/>
          <a:p>
            <a:pPr algn="ctr"/>
            <a:r>
              <a:rPr lang="zh-CN" altLang="en-US" sz="4743" b="1" dirty="0">
                <a:solidFill>
                  <a:schemeClr val="bg1"/>
                </a:solidFill>
                <a:latin typeface="微软雅黑" pitchFamily="34" charset="-122"/>
                <a:ea typeface="微软雅黑" pitchFamily="34" charset="-122"/>
              </a:rPr>
              <a:t>在中间件中支持用户自定义连接子</a:t>
            </a:r>
            <a:endParaRPr lang="en-US" altLang="zh-CN" sz="4743" dirty="0">
              <a:solidFill>
                <a:schemeClr val="bg1"/>
              </a:solidFill>
              <a:latin typeface="微软雅黑" pitchFamily="34" charset="-122"/>
              <a:ea typeface="微软雅黑" pitchFamily="34" charset="-122"/>
            </a:endParaRPr>
          </a:p>
        </p:txBody>
      </p:sp>
      <p:grpSp>
        <p:nvGrpSpPr>
          <p:cNvPr id="23" name="组合 22"/>
          <p:cNvGrpSpPr/>
          <p:nvPr/>
        </p:nvGrpSpPr>
        <p:grpSpPr>
          <a:xfrm>
            <a:off x="1346647" y="3258146"/>
            <a:ext cx="9472422" cy="80883"/>
            <a:chOff x="2054384" y="3643262"/>
            <a:chExt cx="4942263" cy="46281"/>
          </a:xfrm>
        </p:grpSpPr>
        <p:grpSp>
          <p:nvGrpSpPr>
            <p:cNvPr id="67" name="组合 66"/>
            <p:cNvGrpSpPr/>
            <p:nvPr/>
          </p:nvGrpSpPr>
          <p:grpSpPr>
            <a:xfrm>
              <a:off x="2054384" y="3643262"/>
              <a:ext cx="4919404" cy="45719"/>
              <a:chOff x="2010494" y="4118060"/>
              <a:chExt cx="4919404" cy="45719"/>
            </a:xfrm>
          </p:grpSpPr>
          <p:cxnSp>
            <p:nvCxnSpPr>
              <p:cNvPr id="59" name="直接连接符 58"/>
              <p:cNvCxnSpPr/>
              <p:nvPr/>
            </p:nvCxnSpPr>
            <p:spPr>
              <a:xfrm>
                <a:off x="2033354" y="4140342"/>
                <a:ext cx="489654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5" name="椭圆 64"/>
              <p:cNvSpPr/>
              <p:nvPr/>
            </p:nvSpPr>
            <p:spPr>
              <a:xfrm>
                <a:off x="2010494" y="4118060"/>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3">
                  <a:solidFill>
                    <a:schemeClr val="bg1"/>
                  </a:solidFill>
                </a:endParaRPr>
              </a:p>
            </p:txBody>
          </p:sp>
        </p:grpSp>
        <p:sp>
          <p:nvSpPr>
            <p:cNvPr id="85" name="椭圆 84"/>
            <p:cNvSpPr/>
            <p:nvPr/>
          </p:nvSpPr>
          <p:spPr>
            <a:xfrm>
              <a:off x="6950928" y="3643824"/>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3">
                <a:solidFill>
                  <a:schemeClr val="bg1"/>
                </a:solidFill>
              </a:endParaRPr>
            </a:p>
          </p:txBody>
        </p:sp>
      </p:grpSp>
      <p:sp>
        <p:nvSpPr>
          <p:cNvPr id="2" name="矩形 1"/>
          <p:cNvSpPr/>
          <p:nvPr/>
        </p:nvSpPr>
        <p:spPr>
          <a:xfrm>
            <a:off x="7515129" y="5374010"/>
            <a:ext cx="4706160" cy="555665"/>
          </a:xfrm>
          <a:prstGeom prst="rect">
            <a:avLst/>
          </a:prstGeom>
        </p:spPr>
        <p:txBody>
          <a:bodyPr wrap="none">
            <a:spAutoFit/>
          </a:bodyPr>
          <a:lstStyle/>
          <a:p>
            <a:r>
              <a:rPr lang="zh-CN" altLang="en-US" sz="3011" dirty="0"/>
              <a:t>汇报人：</a:t>
            </a:r>
            <a:r>
              <a:rPr lang="en-US" altLang="zh-CN" sz="3011" dirty="0"/>
              <a:t>SY1806214 </a:t>
            </a:r>
            <a:r>
              <a:rPr lang="zh-CN" altLang="en-US" sz="3011" dirty="0"/>
              <a:t>陈鸿超</a:t>
            </a:r>
            <a:endParaRPr lang="zh-CN" altLang="en-US" sz="3011" dirty="0"/>
          </a:p>
        </p:txBody>
      </p:sp>
    </p:spTree>
    <p:extLst>
      <p:ext uri="{BB962C8B-B14F-4D97-AF65-F5344CB8AC3E}">
        <p14:creationId xmlns:p14="http://schemas.microsoft.com/office/powerpoint/2010/main" val="3400836319"/>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barn(outVertical)">
                                      <p:cBhvr>
                                        <p:cTn id="7" dur="500"/>
                                        <p:tgtEl>
                                          <p:spTgt spid="54"/>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57"/>
                                        </p:tgtEl>
                                        <p:attrNameLst>
                                          <p:attrName>style.visibility</p:attrName>
                                        </p:attrNameLst>
                                      </p:cBhvr>
                                      <p:to>
                                        <p:strVal val="visible"/>
                                      </p:to>
                                    </p:set>
                                    <p:anim calcmode="lin" valueType="num">
                                      <p:cBhvr>
                                        <p:cTn id="11" dur="800" fill="hold"/>
                                        <p:tgtEl>
                                          <p:spTgt spid="57"/>
                                        </p:tgtEl>
                                        <p:attrNameLst>
                                          <p:attrName>ppt_x</p:attrName>
                                        </p:attrNameLst>
                                      </p:cBhvr>
                                      <p:tavLst>
                                        <p:tav tm="0">
                                          <p:val>
                                            <p:strVal val="#ppt_x"/>
                                          </p:val>
                                        </p:tav>
                                        <p:tav tm="50000">
                                          <p:val>
                                            <p:strVal val="#ppt_x+.1"/>
                                          </p:val>
                                        </p:tav>
                                        <p:tav tm="100000">
                                          <p:val>
                                            <p:strVal val="#ppt_x"/>
                                          </p:val>
                                        </p:tav>
                                      </p:tavLst>
                                    </p:anim>
                                    <p:anim calcmode="lin" valueType="num">
                                      <p:cBhvr>
                                        <p:cTn id="12" dur="800" fill="hold"/>
                                        <p:tgtEl>
                                          <p:spTgt spid="57"/>
                                        </p:tgtEl>
                                        <p:attrNameLst>
                                          <p:attrName>ppt_y</p:attrName>
                                        </p:attrNameLst>
                                      </p:cBhvr>
                                      <p:tavLst>
                                        <p:tav tm="0">
                                          <p:val>
                                            <p:strVal val="#ppt_y"/>
                                          </p:val>
                                        </p:tav>
                                        <p:tav tm="100000">
                                          <p:val>
                                            <p:strVal val="#ppt_y"/>
                                          </p:val>
                                        </p:tav>
                                      </p:tavLst>
                                    </p:anim>
                                    <p:anim calcmode="lin" valueType="num">
                                      <p:cBhvr>
                                        <p:cTn id="13" dur="800" fill="hold"/>
                                        <p:tgtEl>
                                          <p:spTgt spid="57"/>
                                        </p:tgtEl>
                                        <p:attrNameLst>
                                          <p:attrName>ppt_h</p:attrName>
                                        </p:attrNameLst>
                                      </p:cBhvr>
                                      <p:tavLst>
                                        <p:tav tm="0">
                                          <p:val>
                                            <p:strVal val="#ppt_h/10"/>
                                          </p:val>
                                        </p:tav>
                                        <p:tav tm="50000">
                                          <p:val>
                                            <p:strVal val="#ppt_h+.01"/>
                                          </p:val>
                                        </p:tav>
                                        <p:tav tm="100000">
                                          <p:val>
                                            <p:strVal val="#ppt_h"/>
                                          </p:val>
                                        </p:tav>
                                      </p:tavLst>
                                    </p:anim>
                                    <p:anim calcmode="lin" valueType="num">
                                      <p:cBhvr>
                                        <p:cTn id="14" dur="800" fill="hold"/>
                                        <p:tgtEl>
                                          <p:spTgt spid="57"/>
                                        </p:tgtEl>
                                        <p:attrNameLst>
                                          <p:attrName>ppt_w</p:attrName>
                                        </p:attrNameLst>
                                      </p:cBhvr>
                                      <p:tavLst>
                                        <p:tav tm="0">
                                          <p:val>
                                            <p:strVal val="#ppt_w/10"/>
                                          </p:val>
                                        </p:tav>
                                        <p:tav tm="50000">
                                          <p:val>
                                            <p:strVal val="#ppt_w+.01"/>
                                          </p:val>
                                        </p:tav>
                                        <p:tav tm="100000">
                                          <p:val>
                                            <p:strVal val="#ppt_w"/>
                                          </p:val>
                                        </p:tav>
                                      </p:tavLst>
                                    </p:anim>
                                    <p:animEffect transition="in" filter="fade">
                                      <p:cBhvr>
                                        <p:cTn id="15" dur="800" tmFilter="0,0; .5, 1; 1, 1"/>
                                        <p:tgtEl>
                                          <p:spTgt spid="57"/>
                                        </p:tgtEl>
                                      </p:cBhvr>
                                    </p:animEffect>
                                  </p:childTnLst>
                                </p:cTn>
                              </p:par>
                            </p:childTnLst>
                          </p:cTn>
                        </p:par>
                        <p:par>
                          <p:cTn id="16" fill="hold">
                            <p:stCondLst>
                              <p:cond delay="2420"/>
                            </p:stCondLst>
                            <p:childTnLst>
                              <p:par>
                                <p:cTn id="17" presetID="16" presetClass="entr" presetSubtype="21"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barn(inVertical)">
                                      <p:cBhvr>
                                        <p:cTn id="1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技术路线</a:t>
            </a:r>
            <a:endParaRPr lang="zh-CN" altLang="en-US" sz="2800" b="1" dirty="0">
              <a:solidFill>
                <a:srgbClr val="005DA2"/>
              </a:solidFill>
              <a:latin typeface="微软雅黑" pitchFamily="34" charset="-122"/>
              <a:ea typeface="微软雅黑" pitchFamily="34" charset="-122"/>
            </a:endParaRPr>
          </a:p>
        </p:txBody>
      </p:sp>
      <p:sp>
        <p:nvSpPr>
          <p:cNvPr id="7" name="文本框 6"/>
          <p:cNvSpPr txBox="1"/>
          <p:nvPr/>
        </p:nvSpPr>
        <p:spPr>
          <a:xfrm>
            <a:off x="518555" y="1413570"/>
            <a:ext cx="11233248" cy="3785652"/>
          </a:xfrm>
          <a:prstGeom prst="rect">
            <a:avLst/>
          </a:prstGeom>
          <a:noFill/>
        </p:spPr>
        <p:txBody>
          <a:bodyPr wrap="square" rtlCol="0">
            <a:spAutoFit/>
          </a:bodyPr>
          <a:lstStyle/>
          <a:p>
            <a:pPr>
              <a:lnSpc>
                <a:spcPct val="150000"/>
              </a:lnSpc>
            </a:pPr>
            <a:r>
              <a:rPr lang="zh-CN" altLang="en-US" sz="2000" dirty="0"/>
              <a:t>在应用部署时刻，</a:t>
            </a:r>
            <a:r>
              <a:rPr lang="en-US" altLang="zh-CN" sz="2000" dirty="0"/>
              <a:t>PKUAS</a:t>
            </a:r>
            <a:r>
              <a:rPr lang="zh-CN" altLang="en-US" sz="2000" dirty="0"/>
              <a:t>会解析部署描述文件</a:t>
            </a:r>
            <a:r>
              <a:rPr lang="en-US" altLang="zh-CN" sz="2000" dirty="0"/>
              <a:t>pkuas.xml</a:t>
            </a:r>
            <a:r>
              <a:rPr lang="zh-CN" altLang="en-US" sz="2000" dirty="0"/>
              <a:t>，生成每个连接子的元信息，然后</a:t>
            </a:r>
            <a:r>
              <a:rPr lang="en-US" altLang="zh-CN" sz="2000" dirty="0" smtClean="0"/>
              <a:t>:</a:t>
            </a:r>
            <a:endParaRPr lang="en-US" altLang="zh-CN" sz="2000" dirty="0" smtClean="0"/>
          </a:p>
          <a:p>
            <a:pPr>
              <a:lnSpc>
                <a:spcPct val="150000"/>
              </a:lnSpc>
            </a:pPr>
            <a:r>
              <a:rPr lang="en-US" altLang="zh-CN" sz="2000" dirty="0"/>
              <a:t> </a:t>
            </a:r>
            <a:r>
              <a:rPr lang="en-US" altLang="zh-CN" sz="2000" dirty="0" smtClean="0"/>
              <a:t>       </a:t>
            </a:r>
            <a:r>
              <a:rPr lang="en-US" altLang="zh-CN" sz="2000" dirty="0" smtClean="0"/>
              <a:t> </a:t>
            </a:r>
            <a:r>
              <a:rPr lang="en-US" altLang="zh-CN" sz="2000" dirty="0"/>
              <a:t>(1) </a:t>
            </a:r>
            <a:r>
              <a:rPr lang="zh-CN" altLang="en-US" sz="2000" dirty="0"/>
              <a:t>生成宿端连接子并和容器绑定</a:t>
            </a:r>
            <a:r>
              <a:rPr lang="zh-CN" altLang="en-US" sz="2000" dirty="0" smtClean="0"/>
              <a:t>。</a:t>
            </a:r>
            <a:endParaRPr lang="en-US" altLang="zh-CN" sz="2000" dirty="0" smtClean="0"/>
          </a:p>
          <a:p>
            <a:pPr>
              <a:lnSpc>
                <a:spcPct val="150000"/>
              </a:lnSpc>
            </a:pPr>
            <a:r>
              <a:rPr lang="en-US" altLang="zh-CN" sz="2000" dirty="0"/>
              <a:t> </a:t>
            </a:r>
            <a:r>
              <a:rPr lang="en-US" altLang="zh-CN" sz="2000" dirty="0" smtClean="0"/>
              <a:t>        </a:t>
            </a:r>
            <a:r>
              <a:rPr lang="en-US" altLang="zh-CN" sz="2000" dirty="0" smtClean="0"/>
              <a:t>(</a:t>
            </a:r>
            <a:r>
              <a:rPr lang="en-US" altLang="zh-CN" sz="2000" dirty="0"/>
              <a:t>2) </a:t>
            </a:r>
            <a:r>
              <a:rPr lang="zh-CN" altLang="en-US" sz="2000" dirty="0"/>
              <a:t>生成并发布源端连接子对象</a:t>
            </a:r>
            <a:r>
              <a:rPr lang="zh-CN" altLang="en-US" sz="2000" dirty="0" smtClean="0"/>
              <a:t>。</a:t>
            </a:r>
            <a:endParaRPr lang="zh-CN" altLang="en-US" sz="2000" dirty="0"/>
          </a:p>
          <a:p>
            <a:pPr>
              <a:lnSpc>
                <a:spcPct val="150000"/>
              </a:lnSpc>
            </a:pPr>
            <a:r>
              <a:rPr lang="en-US" altLang="zh-CN" sz="2000" dirty="0" smtClean="0"/>
              <a:t>     </a:t>
            </a:r>
            <a:r>
              <a:rPr lang="en-US" altLang="zh-CN" sz="2000" dirty="0" smtClean="0"/>
              <a:t>    </a:t>
            </a:r>
            <a:r>
              <a:rPr lang="en-US" altLang="zh-CN" sz="2000" dirty="0" smtClean="0"/>
              <a:t>(</a:t>
            </a:r>
            <a:r>
              <a:rPr lang="en-US" altLang="zh-CN" sz="2000" dirty="0"/>
              <a:t>3) </a:t>
            </a:r>
            <a:r>
              <a:rPr lang="zh-CN" altLang="en-US" sz="2000" dirty="0"/>
              <a:t>发布源端连接子代码</a:t>
            </a:r>
            <a:r>
              <a:rPr lang="zh-CN" altLang="en-US" sz="2000" dirty="0" smtClean="0"/>
              <a:t>。</a:t>
            </a:r>
            <a:endParaRPr lang="en-US" altLang="zh-CN" sz="2000" dirty="0" smtClean="0"/>
          </a:p>
          <a:p>
            <a:pPr>
              <a:lnSpc>
                <a:spcPct val="150000"/>
              </a:lnSpc>
            </a:pPr>
            <a:r>
              <a:rPr lang="en-US" altLang="zh-CN" sz="2000" dirty="0"/>
              <a:t> </a:t>
            </a:r>
            <a:r>
              <a:rPr lang="en-US" altLang="zh-CN" sz="2000" dirty="0" smtClean="0"/>
              <a:t>        (</a:t>
            </a:r>
            <a:r>
              <a:rPr lang="en-US" altLang="zh-CN" sz="2000" dirty="0"/>
              <a:t>4) </a:t>
            </a:r>
            <a:r>
              <a:rPr lang="zh-CN" altLang="en-US" sz="2000" dirty="0"/>
              <a:t>客户程序在名字服务中查找并下载源端连接子对象</a:t>
            </a:r>
            <a:r>
              <a:rPr lang="zh-CN" altLang="en-US" sz="2000" dirty="0" smtClean="0"/>
              <a:t>。</a:t>
            </a:r>
            <a:endParaRPr lang="zh-CN" altLang="en-US" sz="2000" dirty="0"/>
          </a:p>
          <a:p>
            <a:pPr>
              <a:lnSpc>
                <a:spcPct val="150000"/>
              </a:lnSpc>
            </a:pPr>
            <a:r>
              <a:rPr lang="en-US" altLang="zh-CN" sz="2000" dirty="0" smtClean="0"/>
              <a:t>      </a:t>
            </a:r>
            <a:r>
              <a:rPr lang="en-US" altLang="zh-CN" sz="2000" dirty="0" smtClean="0"/>
              <a:t>   </a:t>
            </a:r>
            <a:r>
              <a:rPr lang="en-US" altLang="zh-CN" sz="2000" dirty="0" smtClean="0"/>
              <a:t>(</a:t>
            </a:r>
            <a:r>
              <a:rPr lang="en-US" altLang="zh-CN" sz="2000" dirty="0"/>
              <a:t>5) </a:t>
            </a:r>
            <a:r>
              <a:rPr lang="zh-CN" altLang="en-US" sz="2000" dirty="0"/>
              <a:t>客户程序从代码库中下载实例化源端连接子所需要的</a:t>
            </a:r>
            <a:r>
              <a:rPr lang="en-US" altLang="zh-CN" sz="2000" dirty="0"/>
              <a:t>Advice</a:t>
            </a:r>
            <a:r>
              <a:rPr lang="zh-CN" altLang="en-US" sz="2000" dirty="0"/>
              <a:t>代码。</a:t>
            </a:r>
          </a:p>
          <a:p>
            <a:pPr>
              <a:lnSpc>
                <a:spcPct val="150000"/>
              </a:lnSpc>
            </a:pPr>
            <a:r>
              <a:rPr lang="en-US" altLang="zh-CN" sz="2000" dirty="0" smtClean="0"/>
              <a:t>       </a:t>
            </a:r>
            <a:r>
              <a:rPr lang="en-US" altLang="zh-CN" sz="2000" dirty="0" smtClean="0"/>
              <a:t>  </a:t>
            </a:r>
            <a:r>
              <a:rPr lang="en-US" altLang="zh-CN" sz="2000" dirty="0" smtClean="0"/>
              <a:t>(</a:t>
            </a:r>
            <a:r>
              <a:rPr lang="en-US" altLang="zh-CN" sz="2000" dirty="0"/>
              <a:t>6) </a:t>
            </a:r>
            <a:r>
              <a:rPr lang="zh-CN" altLang="en-US" sz="2000" dirty="0"/>
              <a:t>将序列化的源端连接子对象实例化为内存中的对象。</a:t>
            </a:r>
          </a:p>
          <a:p>
            <a:pPr>
              <a:lnSpc>
                <a:spcPct val="150000"/>
              </a:lnSpc>
            </a:pPr>
            <a:r>
              <a:rPr lang="en-US" altLang="zh-CN" sz="2000" dirty="0" smtClean="0"/>
              <a:t>        </a:t>
            </a:r>
            <a:r>
              <a:rPr lang="en-US" altLang="zh-CN" sz="2000" dirty="0" smtClean="0"/>
              <a:t> (</a:t>
            </a:r>
            <a:r>
              <a:rPr lang="en-US" altLang="zh-CN" sz="2000" dirty="0"/>
              <a:t>7) </a:t>
            </a:r>
            <a:r>
              <a:rPr lang="zh-CN" altLang="en-US" sz="2000" dirty="0"/>
              <a:t>连接子准备就绪，此时构件就可以进行交互了</a:t>
            </a:r>
            <a:r>
              <a:rPr lang="zh-CN" altLang="en-US" sz="2000" dirty="0" smtClean="0"/>
              <a:t>。</a:t>
            </a:r>
            <a:endParaRPr lang="zh-CN" altLang="en-US" sz="2000" dirty="0"/>
          </a:p>
        </p:txBody>
      </p:sp>
      <p:sp>
        <p:nvSpPr>
          <p:cNvPr id="10" name="文本框 9"/>
          <p:cNvSpPr txBox="1"/>
          <p:nvPr/>
        </p:nvSpPr>
        <p:spPr>
          <a:xfrm>
            <a:off x="546158" y="5199222"/>
            <a:ext cx="11233248" cy="1015663"/>
          </a:xfrm>
          <a:prstGeom prst="rect">
            <a:avLst/>
          </a:prstGeom>
          <a:noFill/>
        </p:spPr>
        <p:txBody>
          <a:bodyPr wrap="square" rtlCol="0">
            <a:spAutoFit/>
          </a:bodyPr>
          <a:lstStyle/>
          <a:p>
            <a:pPr>
              <a:lnSpc>
                <a:spcPct val="150000"/>
              </a:lnSpc>
            </a:pPr>
            <a:r>
              <a:rPr lang="zh-CN" altLang="en-US" sz="2000" dirty="0" smtClean="0"/>
              <a:t>        </a:t>
            </a:r>
            <a:r>
              <a:rPr lang="zh-CN" altLang="en-US" sz="2000" dirty="0" smtClean="0"/>
              <a:t>第</a:t>
            </a:r>
            <a:r>
              <a:rPr lang="en-US" altLang="zh-CN" sz="2000" dirty="0" smtClean="0"/>
              <a:t>(2)</a:t>
            </a:r>
            <a:r>
              <a:rPr lang="zh-CN" altLang="en-US" sz="2000" dirty="0" smtClean="0"/>
              <a:t>步发布的连接子对象其实只包含连接子与</a:t>
            </a:r>
            <a:r>
              <a:rPr lang="en-US" altLang="zh-CN" sz="2000" dirty="0" smtClean="0"/>
              <a:t>Advice</a:t>
            </a:r>
            <a:r>
              <a:rPr lang="zh-CN" altLang="en-US" sz="2000" dirty="0" smtClean="0"/>
              <a:t>的对应关系，具体的</a:t>
            </a:r>
            <a:r>
              <a:rPr lang="en-US" altLang="zh-CN" sz="2000" dirty="0" smtClean="0"/>
              <a:t>Advice</a:t>
            </a:r>
            <a:r>
              <a:rPr lang="zh-CN" altLang="en-US" sz="2000" dirty="0" smtClean="0"/>
              <a:t>代码还要从第</a:t>
            </a:r>
            <a:r>
              <a:rPr lang="en-US" altLang="zh-CN" sz="2000" dirty="0" smtClean="0"/>
              <a:t>(3)</a:t>
            </a:r>
            <a:r>
              <a:rPr lang="zh-CN" altLang="en-US" sz="2000" dirty="0" smtClean="0"/>
              <a:t>步发布的内容中去下载，然后才能在客户端实例化源端连接子对象。</a:t>
            </a:r>
            <a:endParaRPr lang="zh-CN" altLang="en-US" sz="2000" dirty="0"/>
          </a:p>
        </p:txBody>
      </p:sp>
    </p:spTree>
    <p:extLst>
      <p:ext uri="{BB962C8B-B14F-4D97-AF65-F5344CB8AC3E}">
        <p14:creationId xmlns:p14="http://schemas.microsoft.com/office/powerpoint/2010/main" val="3625681447"/>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技术路线</a:t>
            </a:r>
            <a:endParaRPr lang="zh-CN" altLang="en-US" sz="2800" b="1" dirty="0">
              <a:solidFill>
                <a:srgbClr val="005DA2"/>
              </a:solidFill>
              <a:latin typeface="微软雅黑" pitchFamily="34" charset="-122"/>
              <a:ea typeface="微软雅黑" pitchFamily="34" charset="-122"/>
            </a:endParaRPr>
          </a:p>
        </p:txBody>
      </p:sp>
      <p:sp>
        <p:nvSpPr>
          <p:cNvPr id="7" name="文本框 6"/>
          <p:cNvSpPr txBox="1"/>
          <p:nvPr/>
        </p:nvSpPr>
        <p:spPr>
          <a:xfrm>
            <a:off x="518555" y="1917626"/>
            <a:ext cx="11233248" cy="1938992"/>
          </a:xfrm>
          <a:prstGeom prst="rect">
            <a:avLst/>
          </a:prstGeom>
          <a:noFill/>
        </p:spPr>
        <p:txBody>
          <a:bodyPr wrap="square" rtlCol="0">
            <a:spAutoFit/>
          </a:bodyPr>
          <a:lstStyle/>
          <a:p>
            <a:pPr>
              <a:lnSpc>
                <a:spcPct val="150000"/>
              </a:lnSpc>
            </a:pPr>
            <a:r>
              <a:rPr lang="zh-CN" altLang="en-US" sz="2000" dirty="0" smtClean="0"/>
              <a:t>        </a:t>
            </a:r>
            <a:r>
              <a:rPr lang="zh-CN" altLang="en-US" sz="2000" dirty="0" smtClean="0"/>
              <a:t>在应用运行期间，如果需要为业务操作添加新的处理逻辑，只需要创建新的</a:t>
            </a:r>
            <a:r>
              <a:rPr lang="en-US" altLang="zh-CN" sz="2000" dirty="0" smtClean="0"/>
              <a:t>Advice</a:t>
            </a:r>
            <a:r>
              <a:rPr lang="zh-CN" altLang="en-US" sz="2000" dirty="0" smtClean="0"/>
              <a:t>，将其也发布至代码</a:t>
            </a:r>
            <a:r>
              <a:rPr lang="zh-CN" altLang="en-US" sz="2000" dirty="0"/>
              <a:t>库，</a:t>
            </a:r>
            <a:r>
              <a:rPr lang="zh-CN" altLang="en-US" sz="2000" dirty="0" smtClean="0"/>
              <a:t>并修改</a:t>
            </a:r>
            <a:r>
              <a:rPr lang="en-US" altLang="zh-CN" sz="2000" dirty="0" smtClean="0"/>
              <a:t>pkuas.xml</a:t>
            </a:r>
            <a:r>
              <a:rPr lang="zh-CN" altLang="en-US" sz="2000" dirty="0" smtClean="0"/>
              <a:t>文件，将</a:t>
            </a:r>
            <a:r>
              <a:rPr lang="zh-CN" altLang="en-US" sz="2000" dirty="0"/>
              <a:t>其与相应</a:t>
            </a:r>
            <a:r>
              <a:rPr lang="zh-CN" altLang="en-US" sz="2000" dirty="0" smtClean="0"/>
              <a:t>的连接子联系起来。完成上述操作之后，客户端在执行相应操作时，就会自动的去服务器中的代码库中下载新的</a:t>
            </a:r>
            <a:r>
              <a:rPr lang="en-US" altLang="zh-CN" sz="2000" dirty="0" smtClean="0"/>
              <a:t>Advice</a:t>
            </a:r>
            <a:r>
              <a:rPr lang="zh-CN" altLang="en-US" sz="2000" dirty="0" smtClean="0"/>
              <a:t>，并实例化新的源端连接子进行处理，非常便于系统的更新与维护。</a:t>
            </a:r>
            <a:endParaRPr lang="en-US" altLang="zh-CN" sz="2000" dirty="0" smtClean="0"/>
          </a:p>
        </p:txBody>
      </p:sp>
    </p:spTree>
    <p:extLst>
      <p:ext uri="{BB962C8B-B14F-4D97-AF65-F5344CB8AC3E}">
        <p14:creationId xmlns:p14="http://schemas.microsoft.com/office/powerpoint/2010/main" val="310515793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验证手段</a:t>
            </a:r>
            <a:endParaRPr lang="zh-CN" altLang="en-US" sz="2800" b="1" dirty="0">
              <a:solidFill>
                <a:srgbClr val="005DA2"/>
              </a:solidFill>
              <a:latin typeface="微软雅黑" pitchFamily="34" charset="-122"/>
              <a:ea typeface="微软雅黑" pitchFamily="34" charset="-122"/>
            </a:endParaRPr>
          </a:p>
        </p:txBody>
      </p:sp>
      <p:sp>
        <p:nvSpPr>
          <p:cNvPr id="9" name="文本框 8"/>
          <p:cNvSpPr txBox="1"/>
          <p:nvPr/>
        </p:nvSpPr>
        <p:spPr>
          <a:xfrm>
            <a:off x="554559" y="1217801"/>
            <a:ext cx="11161240" cy="5170646"/>
          </a:xfrm>
          <a:prstGeom prst="rect">
            <a:avLst/>
          </a:prstGeom>
          <a:noFill/>
        </p:spPr>
        <p:txBody>
          <a:bodyPr wrap="square" rtlCol="0">
            <a:spAutoFit/>
          </a:bodyPr>
          <a:lstStyle/>
          <a:p>
            <a:pPr>
              <a:lnSpc>
                <a:spcPct val="150000"/>
              </a:lnSpc>
            </a:pPr>
            <a:r>
              <a:rPr lang="zh-CN" altLang="en-US" sz="2000" dirty="0" smtClean="0"/>
              <a:t>        本文</a:t>
            </a:r>
            <a:r>
              <a:rPr lang="zh-CN" altLang="en-US" sz="2000" dirty="0"/>
              <a:t>使用一个简单的</a:t>
            </a:r>
            <a:r>
              <a:rPr lang="en-US" altLang="zh-CN" sz="2000" dirty="0"/>
              <a:t>Time</a:t>
            </a:r>
            <a:r>
              <a:rPr lang="zh-CN" altLang="en-US" sz="2000" dirty="0"/>
              <a:t>应用来展示</a:t>
            </a:r>
            <a:r>
              <a:rPr lang="en-US" altLang="zh-CN" sz="2000" dirty="0"/>
              <a:t>PKUAS</a:t>
            </a:r>
            <a:r>
              <a:rPr lang="zh-CN" altLang="en-US" sz="2000" dirty="0"/>
              <a:t>中自定义连接子的使用方式。该应用的业务逻辑非常简单，就是获取服务器系统时间。不过该应用有一个非功能需求：时间度量。该需求需要记录</a:t>
            </a:r>
            <a:r>
              <a:rPr lang="en-US" altLang="zh-CN" sz="2000" dirty="0"/>
              <a:t>time</a:t>
            </a:r>
            <a:r>
              <a:rPr lang="zh-CN" altLang="en-US" sz="2000" dirty="0"/>
              <a:t>请求的传输时间以及在服务器端的执行时间，因此客户端需要获取到</a:t>
            </a:r>
            <a:r>
              <a:rPr lang="en-US" altLang="zh-CN" sz="2000" dirty="0"/>
              <a:t>time</a:t>
            </a:r>
            <a:r>
              <a:rPr lang="zh-CN" altLang="en-US" sz="2000" dirty="0"/>
              <a:t>请求在服务端的执行时间</a:t>
            </a:r>
            <a:r>
              <a:rPr lang="zh-CN" altLang="en-US" sz="2000" dirty="0" smtClean="0"/>
              <a:t>。</a:t>
            </a:r>
            <a:endParaRPr lang="en-US" altLang="zh-CN" sz="2000" dirty="0" smtClean="0"/>
          </a:p>
          <a:p>
            <a:pPr>
              <a:lnSpc>
                <a:spcPct val="150000"/>
              </a:lnSpc>
            </a:pPr>
            <a:endParaRPr lang="zh-CN" altLang="en-US" sz="2000" dirty="0"/>
          </a:p>
          <a:p>
            <a:pPr>
              <a:lnSpc>
                <a:spcPct val="150000"/>
              </a:lnSpc>
            </a:pPr>
            <a:r>
              <a:rPr lang="zh-CN" altLang="en-US" sz="2000" dirty="0" smtClean="0"/>
              <a:t>        </a:t>
            </a:r>
            <a:endParaRPr lang="en-US" altLang="zh-CN" sz="2000" dirty="0" smtClean="0"/>
          </a:p>
          <a:p>
            <a:pPr>
              <a:lnSpc>
                <a:spcPct val="150000"/>
              </a:lnSpc>
            </a:pPr>
            <a:endParaRPr lang="en-US" altLang="zh-CN" sz="2000" dirty="0"/>
          </a:p>
          <a:p>
            <a:pPr>
              <a:lnSpc>
                <a:spcPct val="150000"/>
              </a:lnSpc>
            </a:pPr>
            <a:endParaRPr lang="en-US" altLang="zh-CN" sz="2000" dirty="0" smtClean="0"/>
          </a:p>
          <a:p>
            <a:pPr>
              <a:lnSpc>
                <a:spcPct val="150000"/>
              </a:lnSpc>
            </a:pPr>
            <a:r>
              <a:rPr lang="zh-CN" altLang="en-US" sz="2000" dirty="0" smtClean="0"/>
              <a:t>        为</a:t>
            </a:r>
            <a:r>
              <a:rPr lang="zh-CN" altLang="en-US" sz="2000" dirty="0"/>
              <a:t>实现该功能，用户只需要重新定义两个</a:t>
            </a:r>
            <a:r>
              <a:rPr lang="en-US" altLang="zh-CN" sz="2000" dirty="0"/>
              <a:t>Advice</a:t>
            </a:r>
            <a:r>
              <a:rPr lang="zh-CN" altLang="en-US" sz="2000" dirty="0"/>
              <a:t>，宿</a:t>
            </a:r>
            <a:r>
              <a:rPr lang="zh-CN" altLang="en-US" sz="2000" dirty="0" smtClean="0"/>
              <a:t>端</a:t>
            </a:r>
            <a:r>
              <a:rPr lang="en-US" altLang="zh-CN" sz="2000" dirty="0" err="1" smtClean="0"/>
              <a:t>SecurityEJBAdviceSink</a:t>
            </a:r>
            <a:r>
              <a:rPr lang="zh-CN" altLang="en-US" sz="2000" dirty="0" smtClean="0"/>
              <a:t>将</a:t>
            </a:r>
            <a:r>
              <a:rPr lang="zh-CN" altLang="en-US" sz="2000" dirty="0"/>
              <a:t>服务器执行时间通过</a:t>
            </a:r>
            <a:r>
              <a:rPr lang="en-US" altLang="zh-CN" sz="2000" dirty="0"/>
              <a:t>Result</a:t>
            </a:r>
            <a:r>
              <a:rPr lang="zh-CN" altLang="en-US" sz="2000" dirty="0"/>
              <a:t>捎带给源</a:t>
            </a:r>
            <a:r>
              <a:rPr lang="zh-CN" altLang="en-US" sz="2000" dirty="0" smtClean="0"/>
              <a:t>端</a:t>
            </a:r>
            <a:r>
              <a:rPr lang="en-US" altLang="zh-CN" sz="2000" dirty="0" err="1" smtClean="0"/>
              <a:t>SecurityEJBAdviceSink</a:t>
            </a:r>
            <a:r>
              <a:rPr lang="zh-CN" altLang="en-US" sz="2000" dirty="0"/>
              <a:t>。</a:t>
            </a:r>
            <a:r>
              <a:rPr lang="zh-CN" altLang="en-US" sz="2000" dirty="0" smtClean="0"/>
              <a:t>然后</a:t>
            </a:r>
            <a:r>
              <a:rPr lang="zh-CN" altLang="en-US" sz="2000" dirty="0"/>
              <a:t>修改</a:t>
            </a:r>
            <a:r>
              <a:rPr lang="en-US" altLang="zh-CN" sz="2000" dirty="0"/>
              <a:t>pkuas.xml</a:t>
            </a:r>
            <a:r>
              <a:rPr lang="zh-CN" altLang="en-US" sz="2000" dirty="0" smtClean="0"/>
              <a:t>文件，如上图，将这两个新的</a:t>
            </a:r>
            <a:r>
              <a:rPr lang="en-US" altLang="zh-CN" sz="2000" dirty="0" smtClean="0"/>
              <a:t>Advice</a:t>
            </a:r>
            <a:r>
              <a:rPr lang="zh-CN" altLang="en-US" sz="2000" dirty="0" smtClean="0"/>
              <a:t>加入到相应的连接子中。之后在执行业务请求时，就会生成新的连接子完成时间度量的需求。</a:t>
            </a:r>
            <a:endParaRPr lang="zh-CN" altLang="en-US" sz="2000" dirty="0"/>
          </a:p>
        </p:txBody>
      </p:sp>
      <p:pic>
        <p:nvPicPr>
          <p:cNvPr id="2" name="图片 1"/>
          <p:cNvPicPr>
            <a:picLocks noChangeAspect="1"/>
          </p:cNvPicPr>
          <p:nvPr/>
        </p:nvPicPr>
        <p:blipFill>
          <a:blip r:embed="rId2"/>
          <a:stretch>
            <a:fillRect/>
          </a:stretch>
        </p:blipFill>
        <p:spPr>
          <a:xfrm>
            <a:off x="3434879" y="2898249"/>
            <a:ext cx="4314825" cy="1809750"/>
          </a:xfrm>
          <a:prstGeom prst="rect">
            <a:avLst/>
          </a:prstGeom>
        </p:spPr>
      </p:pic>
    </p:spTree>
    <p:extLst>
      <p:ext uri="{BB962C8B-B14F-4D97-AF65-F5344CB8AC3E}">
        <p14:creationId xmlns:p14="http://schemas.microsoft.com/office/powerpoint/2010/main" val="114387212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246999" y="170270"/>
            <a:ext cx="1099648"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贡献</a:t>
            </a:r>
            <a:endParaRPr lang="zh-CN" altLang="en-US" sz="2800" b="1" dirty="0">
              <a:solidFill>
                <a:srgbClr val="005DA2"/>
              </a:solidFill>
              <a:latin typeface="微软雅黑" pitchFamily="34" charset="-122"/>
              <a:ea typeface="微软雅黑" pitchFamily="34" charset="-122"/>
            </a:endParaRPr>
          </a:p>
        </p:txBody>
      </p:sp>
      <p:sp>
        <p:nvSpPr>
          <p:cNvPr id="9" name="文本框 8"/>
          <p:cNvSpPr txBox="1"/>
          <p:nvPr/>
        </p:nvSpPr>
        <p:spPr>
          <a:xfrm>
            <a:off x="1634679" y="1917626"/>
            <a:ext cx="9910864" cy="1938992"/>
          </a:xfrm>
          <a:prstGeom prst="rect">
            <a:avLst/>
          </a:prstGeom>
          <a:noFill/>
        </p:spPr>
        <p:txBody>
          <a:bodyPr wrap="square" rtlCol="0">
            <a:spAutoFit/>
          </a:bodyPr>
          <a:lstStyle/>
          <a:p>
            <a:pPr>
              <a:lnSpc>
                <a:spcPct val="150000"/>
              </a:lnSpc>
            </a:pPr>
            <a:r>
              <a:rPr lang="zh-CN" altLang="en-US" sz="2000" dirty="0" smtClean="0"/>
              <a:t>本文的主要贡献有以下几点</a:t>
            </a:r>
            <a:r>
              <a:rPr lang="zh-CN" altLang="en-US" sz="2000" dirty="0" smtClean="0"/>
              <a:t>：</a:t>
            </a:r>
            <a:endParaRPr lang="en-US" altLang="zh-CN" sz="2000" dirty="0" smtClean="0"/>
          </a:p>
          <a:p>
            <a:pPr marL="342900" indent="-342900">
              <a:lnSpc>
                <a:spcPct val="150000"/>
              </a:lnSpc>
              <a:buFont typeface="Arial" panose="020B0604020202020204" pitchFamily="34" charset="0"/>
              <a:buChar char="•"/>
            </a:pPr>
            <a:r>
              <a:rPr lang="zh-CN" altLang="en-US" sz="2000" dirty="0" smtClean="0"/>
              <a:t>分析</a:t>
            </a:r>
            <a:r>
              <a:rPr lang="zh-CN" altLang="en-US" sz="2000" dirty="0"/>
              <a:t>了当今对连接子研究的不足之</a:t>
            </a:r>
            <a:r>
              <a:rPr lang="zh-CN" altLang="en-US" sz="2000" dirty="0" smtClean="0"/>
              <a:t>处</a:t>
            </a:r>
            <a:endParaRPr lang="en-US" altLang="zh-CN" sz="2000" dirty="0" smtClean="0"/>
          </a:p>
          <a:p>
            <a:pPr marL="342900" indent="-342900">
              <a:lnSpc>
                <a:spcPct val="150000"/>
              </a:lnSpc>
              <a:buFont typeface="Arial" panose="020B0604020202020204" pitchFamily="34" charset="0"/>
              <a:buChar char="•"/>
            </a:pPr>
            <a:r>
              <a:rPr lang="zh-CN" altLang="en-US" sz="2000" dirty="0" smtClean="0"/>
              <a:t>详细</a:t>
            </a:r>
            <a:r>
              <a:rPr lang="zh-CN" altLang="en-US" sz="2000" dirty="0"/>
              <a:t>描述了</a:t>
            </a:r>
            <a:r>
              <a:rPr lang="en-US" altLang="zh-CN" sz="2000" dirty="0"/>
              <a:t>PKUAS</a:t>
            </a:r>
            <a:r>
              <a:rPr lang="zh-CN" altLang="en-US" sz="2000" dirty="0"/>
              <a:t>中的连接子模型与系统的设计</a:t>
            </a:r>
            <a:r>
              <a:rPr lang="zh-CN" altLang="en-US" sz="2000" dirty="0" smtClean="0"/>
              <a:t>思路</a:t>
            </a:r>
            <a:endParaRPr lang="en-US" altLang="zh-CN" sz="2000" dirty="0" smtClean="0"/>
          </a:p>
          <a:p>
            <a:pPr marL="342900" indent="-342900">
              <a:lnSpc>
                <a:spcPct val="150000"/>
              </a:lnSpc>
              <a:buFont typeface="Arial" panose="020B0604020202020204" pitchFamily="34" charset="0"/>
              <a:buChar char="•"/>
            </a:pPr>
            <a:r>
              <a:rPr lang="zh-CN" altLang="en-US" sz="2000" dirty="0" smtClean="0"/>
              <a:t>通过</a:t>
            </a:r>
            <a:r>
              <a:rPr lang="zh-CN" altLang="en-US" sz="2000" dirty="0"/>
              <a:t>样例展示了</a:t>
            </a:r>
            <a:r>
              <a:rPr lang="en-US" altLang="zh-CN" sz="2000" dirty="0"/>
              <a:t>PKUAS</a:t>
            </a:r>
            <a:r>
              <a:rPr lang="zh-CN" altLang="en-US" sz="2000" dirty="0"/>
              <a:t>中自定义连接子的使用</a:t>
            </a:r>
            <a:r>
              <a:rPr lang="zh-CN" altLang="en-US" sz="2000" dirty="0" smtClean="0"/>
              <a:t>方式</a:t>
            </a:r>
            <a:endParaRPr lang="zh-CN" altLang="en-US" sz="2000" dirty="0"/>
          </a:p>
        </p:txBody>
      </p:sp>
    </p:spTree>
    <p:extLst>
      <p:ext uri="{BB962C8B-B14F-4D97-AF65-F5344CB8AC3E}">
        <p14:creationId xmlns:p14="http://schemas.microsoft.com/office/powerpoint/2010/main" val="3954851527"/>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246999" y="170270"/>
            <a:ext cx="1747720"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借鉴之处</a:t>
            </a:r>
            <a:endParaRPr lang="zh-CN" altLang="en-US" sz="2800" b="1" dirty="0">
              <a:solidFill>
                <a:srgbClr val="005DA2"/>
              </a:solidFill>
              <a:latin typeface="微软雅黑" pitchFamily="34" charset="-122"/>
              <a:ea typeface="微软雅黑" pitchFamily="34" charset="-122"/>
            </a:endParaRPr>
          </a:p>
        </p:txBody>
      </p:sp>
      <p:sp>
        <p:nvSpPr>
          <p:cNvPr id="9" name="文本框 8"/>
          <p:cNvSpPr txBox="1"/>
          <p:nvPr/>
        </p:nvSpPr>
        <p:spPr>
          <a:xfrm>
            <a:off x="1120859" y="1485578"/>
            <a:ext cx="9910864" cy="4194610"/>
          </a:xfrm>
          <a:prstGeom prst="rect">
            <a:avLst/>
          </a:prstGeom>
          <a:noFill/>
        </p:spPr>
        <p:txBody>
          <a:bodyPr wrap="square" rtlCol="0">
            <a:spAutoFit/>
          </a:bodyPr>
          <a:lstStyle/>
          <a:p>
            <a:pPr>
              <a:lnSpc>
                <a:spcPct val="150000"/>
              </a:lnSpc>
            </a:pPr>
            <a:r>
              <a:rPr lang="zh-CN" altLang="en-US" sz="2000" dirty="0"/>
              <a:t>本文所介绍的</a:t>
            </a:r>
            <a:r>
              <a:rPr lang="en-US" altLang="zh-CN" sz="2000" dirty="0"/>
              <a:t>PKUAS</a:t>
            </a:r>
            <a:r>
              <a:rPr lang="zh-CN" altLang="en-US" sz="2000" dirty="0"/>
              <a:t>连接</a:t>
            </a:r>
            <a:r>
              <a:rPr lang="zh-CN" altLang="en-US" sz="2000" dirty="0" smtClean="0"/>
              <a:t>子模型有</a:t>
            </a:r>
            <a:r>
              <a:rPr lang="zh-CN" altLang="en-US" sz="2000" dirty="0"/>
              <a:t>以下可借鉴之处</a:t>
            </a:r>
            <a:r>
              <a:rPr lang="zh-CN" altLang="en-US" sz="2000" dirty="0" smtClean="0"/>
              <a:t>：</a:t>
            </a:r>
            <a:endParaRPr lang="en-US" altLang="zh-CN" sz="2000" dirty="0" smtClean="0"/>
          </a:p>
          <a:p>
            <a:pPr>
              <a:lnSpc>
                <a:spcPct val="150000"/>
              </a:lnSpc>
            </a:pPr>
            <a:endParaRPr lang="en-US" altLang="zh-CN" sz="2000" dirty="0" smtClean="0"/>
          </a:p>
          <a:p>
            <a:pPr marL="457200" indent="-457200">
              <a:lnSpc>
                <a:spcPct val="150000"/>
              </a:lnSpc>
              <a:buFont typeface="+mj-lt"/>
              <a:buAutoNum type="arabicPeriod"/>
            </a:pPr>
            <a:r>
              <a:rPr lang="en-US" altLang="zh-CN" sz="2000" dirty="0"/>
              <a:t>PKUAS</a:t>
            </a:r>
            <a:r>
              <a:rPr lang="zh-CN" altLang="en-US" sz="2000" dirty="0"/>
              <a:t>中的连接子与</a:t>
            </a:r>
            <a:r>
              <a:rPr lang="en-US" altLang="zh-CN" sz="2000" dirty="0"/>
              <a:t>Advice</a:t>
            </a:r>
            <a:r>
              <a:rPr lang="zh-CN" altLang="en-US" sz="2000" dirty="0"/>
              <a:t>机制，将比较底层且不易更改的中间件部分高度模块化，方便了开发人员对中间件模块的开发，同时也降低了开发门槛</a:t>
            </a:r>
            <a:r>
              <a:rPr lang="zh-CN" altLang="en-US" sz="2000" dirty="0" smtClean="0"/>
              <a:t>。</a:t>
            </a:r>
            <a:endParaRPr lang="en-US" altLang="zh-CN" sz="2000" dirty="0" smtClean="0"/>
          </a:p>
          <a:p>
            <a:pPr marL="457200" indent="-457200">
              <a:lnSpc>
                <a:spcPct val="150000"/>
              </a:lnSpc>
              <a:buFont typeface="+mj-lt"/>
              <a:buAutoNum type="arabicPeriod"/>
            </a:pPr>
            <a:endParaRPr lang="en-US" altLang="zh-CN" sz="2000" dirty="0" smtClean="0"/>
          </a:p>
          <a:p>
            <a:pPr marL="457200" indent="-457200">
              <a:lnSpc>
                <a:spcPct val="150000"/>
              </a:lnSpc>
              <a:buFont typeface="+mj-lt"/>
              <a:buAutoNum type="arabicPeriod"/>
            </a:pPr>
            <a:r>
              <a:rPr lang="zh-CN" altLang="en-US" sz="2000" dirty="0"/>
              <a:t>在</a:t>
            </a:r>
            <a:r>
              <a:rPr lang="en-US" altLang="zh-CN" sz="2000" dirty="0"/>
              <a:t>PKUAS</a:t>
            </a:r>
            <a:r>
              <a:rPr lang="zh-CN" altLang="en-US" sz="2000" dirty="0"/>
              <a:t>中，通过名字服务器发布连接子的交互逻辑，通过</a:t>
            </a:r>
            <a:r>
              <a:rPr lang="en-US" altLang="zh-CN" sz="2000" dirty="0"/>
              <a:t>http</a:t>
            </a:r>
            <a:r>
              <a:rPr lang="zh-CN" altLang="en-US" sz="2000" dirty="0"/>
              <a:t>服务发布连接子所需的</a:t>
            </a:r>
            <a:r>
              <a:rPr lang="en-US" altLang="zh-CN" sz="2000" dirty="0"/>
              <a:t>Advice</a:t>
            </a:r>
            <a:r>
              <a:rPr lang="zh-CN" altLang="en-US" sz="2000" dirty="0"/>
              <a:t>源码，实现了在运行时不改动已有源码即可增加新的交互逻辑的功能。这种设计模式体现了良好的关注点分离原则，交互机制灵活，模块化程度高，有利于系统的维护和演化。</a:t>
            </a:r>
            <a:endParaRPr lang="en-US" altLang="zh-CN" sz="2000" dirty="0" smtClean="0"/>
          </a:p>
        </p:txBody>
      </p:sp>
    </p:spTree>
    <p:extLst>
      <p:ext uri="{BB962C8B-B14F-4D97-AF65-F5344CB8AC3E}">
        <p14:creationId xmlns:p14="http://schemas.microsoft.com/office/powerpoint/2010/main" val="380964880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00811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问题</a:t>
            </a:r>
            <a:endParaRPr lang="zh-CN" altLang="en-US" sz="2800" b="1" dirty="0">
              <a:solidFill>
                <a:srgbClr val="005DA2"/>
              </a:solidFill>
              <a:latin typeface="微软雅黑" pitchFamily="34" charset="-122"/>
              <a:ea typeface="微软雅黑" pitchFamily="34" charset="-122"/>
            </a:endParaRPr>
          </a:p>
        </p:txBody>
      </p:sp>
      <p:sp>
        <p:nvSpPr>
          <p:cNvPr id="10" name="矩形 9"/>
          <p:cNvSpPr/>
          <p:nvPr/>
        </p:nvSpPr>
        <p:spPr>
          <a:xfrm>
            <a:off x="803840" y="1556264"/>
            <a:ext cx="1627369" cy="523220"/>
          </a:xfrm>
          <a:prstGeom prst="rect">
            <a:avLst/>
          </a:prstGeom>
          <a:noFill/>
        </p:spPr>
        <p:txBody>
          <a:bodyPr wrap="none" lIns="91440" tIns="45720" rIns="91440" bIns="45720">
            <a:spAutoFit/>
          </a:bodyPr>
          <a:lstStyle/>
          <a:p>
            <a:pPr algn="ctr"/>
            <a:r>
              <a:rPr lang="zh-CN" altLang="en-US" sz="2800" b="1" dirty="0" smtClean="0"/>
              <a:t>性能</a:t>
            </a:r>
            <a:r>
              <a:rPr lang="zh-CN" altLang="en-US" sz="2800" b="1" dirty="0"/>
              <a:t>损失</a:t>
            </a:r>
            <a:endParaRPr lang="zh-CN" altLang="en-US" sz="2800" b="1" cap="none" spc="0" dirty="0">
              <a:ln w="0"/>
              <a:solidFill>
                <a:schemeClr val="tx1"/>
              </a:solidFill>
              <a:effectLst>
                <a:outerShdw blurRad="38100" dist="19050" dir="2700000" algn="tl" rotWithShape="0">
                  <a:schemeClr val="dk1">
                    <a:alpha val="40000"/>
                  </a:schemeClr>
                </a:outerShdw>
              </a:effectLst>
            </a:endParaRPr>
          </a:p>
        </p:txBody>
      </p:sp>
      <p:sp>
        <p:nvSpPr>
          <p:cNvPr id="12" name="文本框 11"/>
          <p:cNvSpPr txBox="1"/>
          <p:nvPr/>
        </p:nvSpPr>
        <p:spPr>
          <a:xfrm>
            <a:off x="974693" y="2278522"/>
            <a:ext cx="9793088" cy="1424621"/>
          </a:xfrm>
          <a:prstGeom prst="rect">
            <a:avLst/>
          </a:prstGeom>
          <a:noFill/>
        </p:spPr>
        <p:txBody>
          <a:bodyPr wrap="square" rtlCol="0">
            <a:spAutoFit/>
          </a:bodyPr>
          <a:lstStyle/>
          <a:p>
            <a:pPr>
              <a:lnSpc>
                <a:spcPct val="150000"/>
              </a:lnSpc>
            </a:pPr>
            <a:r>
              <a:rPr lang="zh-CN" altLang="en-US" sz="2000" dirty="0" smtClean="0"/>
              <a:t>        </a:t>
            </a:r>
            <a:r>
              <a:rPr lang="en-US" altLang="zh-CN" sz="2000" dirty="0"/>
              <a:t>PKUAS</a:t>
            </a:r>
            <a:r>
              <a:rPr lang="zh-CN" altLang="en-US" sz="2000" dirty="0"/>
              <a:t>提出的连接子机制在处理交互请求时需要经过三重处理：实例化连接子、调用</a:t>
            </a:r>
            <a:r>
              <a:rPr lang="en-US" altLang="zh-CN" sz="2000" dirty="0"/>
              <a:t>Advice</a:t>
            </a:r>
            <a:r>
              <a:rPr lang="zh-CN" altLang="en-US" sz="2000" dirty="0"/>
              <a:t>、执行底层处理逻辑。与传统的系统相比，这种设计方式不可避免的会带来性能损失，降低系统的响应效率。</a:t>
            </a:r>
            <a:endParaRPr lang="zh-CN" altLang="en-US" sz="1800" dirty="0"/>
          </a:p>
        </p:txBody>
      </p:sp>
      <p:sp>
        <p:nvSpPr>
          <p:cNvPr id="7" name="矩形 6"/>
          <p:cNvSpPr/>
          <p:nvPr/>
        </p:nvSpPr>
        <p:spPr>
          <a:xfrm>
            <a:off x="803840" y="3789834"/>
            <a:ext cx="1627369" cy="523220"/>
          </a:xfrm>
          <a:prstGeom prst="rect">
            <a:avLst/>
          </a:prstGeom>
          <a:noFill/>
        </p:spPr>
        <p:txBody>
          <a:bodyPr wrap="none" lIns="91440" tIns="45720" rIns="91440" bIns="45720">
            <a:spAutoFit/>
          </a:bodyPr>
          <a:lstStyle/>
          <a:p>
            <a:pPr algn="ctr"/>
            <a:r>
              <a:rPr lang="zh-CN" altLang="en-US" sz="2800" b="1" dirty="0" smtClean="0"/>
              <a:t>成本</a:t>
            </a:r>
            <a:r>
              <a:rPr lang="zh-CN" altLang="en-US" sz="2800" b="1" dirty="0"/>
              <a:t>增加</a:t>
            </a:r>
            <a:endParaRPr lang="zh-CN" altLang="en-US" sz="2800" b="1" cap="none" spc="0" dirty="0">
              <a:ln w="0"/>
              <a:solidFill>
                <a:schemeClr val="tx1"/>
              </a:solidFill>
              <a:effectLst>
                <a:outerShdw blurRad="38100" dist="19050" dir="2700000" algn="tl" rotWithShape="0">
                  <a:schemeClr val="dk1">
                    <a:alpha val="40000"/>
                  </a:schemeClr>
                </a:outerShdw>
              </a:effectLst>
            </a:endParaRPr>
          </a:p>
        </p:txBody>
      </p:sp>
      <p:sp>
        <p:nvSpPr>
          <p:cNvPr id="8" name="文本框 7"/>
          <p:cNvSpPr txBox="1"/>
          <p:nvPr/>
        </p:nvSpPr>
        <p:spPr>
          <a:xfrm>
            <a:off x="974693" y="4523257"/>
            <a:ext cx="9793088" cy="962956"/>
          </a:xfrm>
          <a:prstGeom prst="rect">
            <a:avLst/>
          </a:prstGeom>
          <a:noFill/>
        </p:spPr>
        <p:txBody>
          <a:bodyPr wrap="square" rtlCol="0">
            <a:spAutoFit/>
          </a:bodyPr>
          <a:lstStyle/>
          <a:p>
            <a:pPr>
              <a:lnSpc>
                <a:spcPct val="150000"/>
              </a:lnSpc>
            </a:pPr>
            <a:r>
              <a:rPr lang="zh-CN" altLang="en-US" sz="2000" dirty="0" smtClean="0"/>
              <a:t>         </a:t>
            </a:r>
            <a:r>
              <a:rPr lang="en-US" altLang="zh-CN" sz="2000" dirty="0"/>
              <a:t>PKUAS</a:t>
            </a:r>
            <a:r>
              <a:rPr lang="zh-CN" altLang="en-US" sz="2000" dirty="0"/>
              <a:t>系统除了需要提供主要服务的服务器之外，还需要两个服务器用来发布连接子对象和连接子对应的</a:t>
            </a:r>
            <a:r>
              <a:rPr lang="en-US" altLang="zh-CN" sz="2000" dirty="0"/>
              <a:t>Advice</a:t>
            </a:r>
            <a:r>
              <a:rPr lang="zh-CN" altLang="en-US" sz="2000" dirty="0"/>
              <a:t>代码，增加了服务器成本。</a:t>
            </a:r>
            <a:endParaRPr lang="zh-CN" altLang="en-US" sz="1800" dirty="0"/>
          </a:p>
        </p:txBody>
      </p:sp>
    </p:spTree>
    <p:extLst>
      <p:ext uri="{BB962C8B-B14F-4D97-AF65-F5344CB8AC3E}">
        <p14:creationId xmlns:p14="http://schemas.microsoft.com/office/powerpoint/2010/main" val="2819088188"/>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5">
            <a:extLst>
              <a:ext uri="{28A0092B-C50C-407E-A947-70E740481C1C}">
                <a14:useLocalDpi xmlns:a14="http://schemas.microsoft.com/office/drawing/2010/main" val="0"/>
              </a:ext>
            </a:extLst>
          </a:blip>
          <a:srcRect t="5435" b="19587"/>
          <a:stretch/>
        </p:blipFill>
        <p:spPr>
          <a:xfrm>
            <a:off x="0" y="1"/>
            <a:ext cx="12198350" cy="6859588"/>
          </a:xfrm>
          <a:prstGeom prst="rect">
            <a:avLst/>
          </a:prstGeom>
        </p:spPr>
      </p:pic>
      <p:pic>
        <p:nvPicPr>
          <p:cNvPr id="25" name="温馨、背景音乐 - 梦.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3385" y="-675612"/>
            <a:ext cx="609996" cy="609741"/>
          </a:xfrm>
          <a:prstGeom prst="rect">
            <a:avLst/>
          </a:prstGeom>
        </p:spPr>
      </p:pic>
      <p:sp>
        <p:nvSpPr>
          <p:cNvPr id="23" name="TextBox 22"/>
          <p:cNvSpPr txBox="1"/>
          <p:nvPr/>
        </p:nvSpPr>
        <p:spPr>
          <a:xfrm>
            <a:off x="3526175" y="2061642"/>
            <a:ext cx="5165288" cy="1200361"/>
          </a:xfrm>
          <a:prstGeom prst="rect">
            <a:avLst/>
          </a:prstGeom>
          <a:noFill/>
        </p:spPr>
        <p:txBody>
          <a:bodyPr wrap="square" lIns="91472" tIns="45736" rIns="91472" bIns="45736" rtlCol="0" anchor="ctr">
            <a:spAutoFit/>
          </a:bodyPr>
          <a:lstStyle/>
          <a:p>
            <a:pPr algn="ctr"/>
            <a:r>
              <a:rPr lang="en-US" altLang="zh-CN" sz="7200" b="1" dirty="0">
                <a:solidFill>
                  <a:srgbClr val="0070C0"/>
                </a:solidFill>
                <a:latin typeface="Arial" pitchFamily="34" charset="0"/>
                <a:ea typeface="微软雅黑" pitchFamily="34" charset="-122"/>
                <a:cs typeface="Arial" pitchFamily="34" charset="0"/>
              </a:rPr>
              <a:t>THANKS</a:t>
            </a:r>
            <a:r>
              <a:rPr lang="zh-CN" altLang="en-US" sz="7200" b="1" dirty="0">
                <a:solidFill>
                  <a:srgbClr val="0070C0"/>
                </a:solidFill>
                <a:latin typeface="Arial" pitchFamily="34" charset="0"/>
                <a:ea typeface="微软雅黑" pitchFamily="34" charset="-122"/>
                <a:cs typeface="Arial" pitchFamily="34" charset="0"/>
              </a:rPr>
              <a:t>！</a:t>
            </a:r>
          </a:p>
        </p:txBody>
      </p:sp>
      <p:sp>
        <p:nvSpPr>
          <p:cNvPr id="3" name="TextBox 2"/>
          <p:cNvSpPr txBox="1"/>
          <p:nvPr/>
        </p:nvSpPr>
        <p:spPr>
          <a:xfrm>
            <a:off x="3506730" y="3388838"/>
            <a:ext cx="1829751" cy="400202"/>
          </a:xfrm>
          <a:prstGeom prst="rect">
            <a:avLst/>
          </a:prstGeom>
          <a:noFill/>
        </p:spPr>
        <p:txBody>
          <a:bodyPr wrap="square" lIns="91472" tIns="45736" rIns="91472" bIns="45736" rtlCol="0">
            <a:spAutoFit/>
          </a:bodyPr>
          <a:lstStyle/>
          <a:p>
            <a:r>
              <a:rPr lang="zh-CN" altLang="en-US" sz="2000" dirty="0">
                <a:solidFill>
                  <a:srgbClr val="0070C0"/>
                </a:solidFill>
                <a:latin typeface="微软雅黑" pitchFamily="34" charset="-122"/>
                <a:ea typeface="微软雅黑" pitchFamily="34" charset="-122"/>
              </a:rPr>
              <a:t>汇报人：</a:t>
            </a:r>
            <a:r>
              <a:rPr lang="en-US" altLang="zh-CN" sz="2000" dirty="0">
                <a:solidFill>
                  <a:srgbClr val="0070C0"/>
                </a:solidFill>
                <a:latin typeface="微软雅黑" pitchFamily="34" charset="-122"/>
                <a:ea typeface="微软雅黑" pitchFamily="34" charset="-122"/>
              </a:rPr>
              <a:t>XXX</a:t>
            </a:r>
            <a:endParaRPr lang="zh-CN" altLang="en-US" sz="2000" dirty="0">
              <a:solidFill>
                <a:srgbClr val="0070C0"/>
              </a:solidFill>
              <a:latin typeface="微软雅黑" pitchFamily="34" charset="-122"/>
              <a:ea typeface="微软雅黑" pitchFamily="34" charset="-122"/>
            </a:endParaRPr>
          </a:p>
        </p:txBody>
      </p:sp>
      <p:sp>
        <p:nvSpPr>
          <p:cNvPr id="26" name="TextBox 25"/>
          <p:cNvSpPr txBox="1"/>
          <p:nvPr/>
        </p:nvSpPr>
        <p:spPr>
          <a:xfrm>
            <a:off x="5424700" y="3388838"/>
            <a:ext cx="2017974" cy="400202"/>
          </a:xfrm>
          <a:prstGeom prst="rect">
            <a:avLst/>
          </a:prstGeom>
          <a:noFill/>
        </p:spPr>
        <p:txBody>
          <a:bodyPr wrap="square" lIns="91472" tIns="45736" rIns="91472" bIns="45736" rtlCol="0">
            <a:spAutoFit/>
          </a:bodyPr>
          <a:lstStyle/>
          <a:p>
            <a:r>
              <a:rPr lang="zh-CN" altLang="en-US" sz="2000" dirty="0">
                <a:solidFill>
                  <a:srgbClr val="0070C0"/>
                </a:solidFill>
                <a:latin typeface="微软雅黑" pitchFamily="34" charset="-122"/>
                <a:ea typeface="微软雅黑" pitchFamily="34" charset="-122"/>
              </a:rPr>
              <a:t>部门：</a:t>
            </a:r>
            <a:r>
              <a:rPr lang="en-US" altLang="zh-CN" sz="2000" dirty="0">
                <a:solidFill>
                  <a:srgbClr val="0070C0"/>
                </a:solidFill>
                <a:latin typeface="微软雅黑" pitchFamily="34" charset="-122"/>
                <a:ea typeface="微软雅黑" pitchFamily="34" charset="-122"/>
              </a:rPr>
              <a:t>XXX</a:t>
            </a:r>
            <a:endParaRPr lang="zh-CN" altLang="en-US" sz="2000" dirty="0">
              <a:solidFill>
                <a:srgbClr val="0070C0"/>
              </a:solidFill>
              <a:latin typeface="微软雅黑" pitchFamily="34" charset="-122"/>
              <a:ea typeface="微软雅黑" pitchFamily="34" charset="-122"/>
            </a:endParaRPr>
          </a:p>
        </p:txBody>
      </p:sp>
      <p:sp>
        <p:nvSpPr>
          <p:cNvPr id="27" name="TextBox 26"/>
          <p:cNvSpPr txBox="1"/>
          <p:nvPr/>
        </p:nvSpPr>
        <p:spPr>
          <a:xfrm>
            <a:off x="7060974" y="3388838"/>
            <a:ext cx="1630489" cy="400202"/>
          </a:xfrm>
          <a:prstGeom prst="rect">
            <a:avLst/>
          </a:prstGeom>
          <a:noFill/>
        </p:spPr>
        <p:txBody>
          <a:bodyPr wrap="square" lIns="91472" tIns="45736" rIns="91472" bIns="45736" rtlCol="0">
            <a:spAutoFit/>
          </a:bodyPr>
          <a:lstStyle/>
          <a:p>
            <a:r>
              <a:rPr lang="zh-CN" altLang="en-US" sz="2000" dirty="0">
                <a:solidFill>
                  <a:srgbClr val="0070C0"/>
                </a:solidFill>
                <a:latin typeface="微软雅黑" pitchFamily="34" charset="-122"/>
                <a:ea typeface="微软雅黑" pitchFamily="34" charset="-122"/>
              </a:rPr>
              <a:t>时间：</a:t>
            </a:r>
            <a:r>
              <a:rPr lang="en-US" altLang="zh-CN" sz="2000" dirty="0">
                <a:solidFill>
                  <a:srgbClr val="0070C0"/>
                </a:solidFill>
                <a:latin typeface="微软雅黑" pitchFamily="34" charset="-122"/>
                <a:ea typeface="微软雅黑" pitchFamily="34" charset="-122"/>
              </a:rPr>
              <a:t>XXX</a:t>
            </a:r>
            <a:endParaRPr lang="zh-CN" altLang="en-US" sz="2000" dirty="0">
              <a:solidFill>
                <a:srgbClr val="0070C0"/>
              </a:solidFill>
              <a:latin typeface="微软雅黑" pitchFamily="34" charset="-122"/>
              <a:ea typeface="微软雅黑" pitchFamily="34" charset="-122"/>
            </a:endParaRPr>
          </a:p>
        </p:txBody>
      </p:sp>
    </p:spTree>
    <p:extLst>
      <p:ext uri="{BB962C8B-B14F-4D97-AF65-F5344CB8AC3E}">
        <p14:creationId xmlns:p14="http://schemas.microsoft.com/office/powerpoint/2010/main" val="1813668617"/>
      </p:ext>
    </p:extLst>
  </p:cSld>
  <p:clrMapOvr>
    <a:masterClrMapping/>
  </p:clrMapOvr>
  <p:transition spd="slow" advClick="0" advTm="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23"/>
                                        </p:tgtEl>
                                        <p:attrNameLst>
                                          <p:attrName>style.visibility</p:attrName>
                                        </p:attrNameLst>
                                      </p:cBhvr>
                                      <p:to>
                                        <p:strVal val="visible"/>
                                      </p:to>
                                    </p:set>
                                    <p:anim calcmode="lin" valueType="num">
                                      <p:cBhvr>
                                        <p:cTn id="7" dur="250" fill="hold"/>
                                        <p:tgtEl>
                                          <p:spTgt spid="23"/>
                                        </p:tgtEl>
                                        <p:attrNameLst>
                                          <p:attrName>ppt_x</p:attrName>
                                        </p:attrNameLst>
                                      </p:cBhvr>
                                      <p:tavLst>
                                        <p:tav tm="0">
                                          <p:val>
                                            <p:strVal val="#ppt_x"/>
                                          </p:val>
                                        </p:tav>
                                        <p:tav tm="100000">
                                          <p:val>
                                            <p:strVal val="#ppt_x"/>
                                          </p:val>
                                        </p:tav>
                                      </p:tavLst>
                                    </p:anim>
                                    <p:anim calcmode="lin" valueType="num">
                                      <p:cBhvr>
                                        <p:cTn id="8" dur="250" fill="hold"/>
                                        <p:tgtEl>
                                          <p:spTgt spid="23"/>
                                        </p:tgtEl>
                                        <p:attrNameLst>
                                          <p:attrName>ppt_y</p:attrName>
                                        </p:attrNameLst>
                                      </p:cBhvr>
                                      <p:tavLst>
                                        <p:tav tm="0">
                                          <p:val>
                                            <p:strVal val="#ppt_y-#ppt_h/2"/>
                                          </p:val>
                                        </p:tav>
                                        <p:tav tm="100000">
                                          <p:val>
                                            <p:strVal val="#ppt_y"/>
                                          </p:val>
                                        </p:tav>
                                      </p:tavLst>
                                    </p:anim>
                                    <p:anim calcmode="lin" valueType="num">
                                      <p:cBhvr>
                                        <p:cTn id="9" dur="250" fill="hold"/>
                                        <p:tgtEl>
                                          <p:spTgt spid="23"/>
                                        </p:tgtEl>
                                        <p:attrNameLst>
                                          <p:attrName>ppt_w</p:attrName>
                                        </p:attrNameLst>
                                      </p:cBhvr>
                                      <p:tavLst>
                                        <p:tav tm="0">
                                          <p:val>
                                            <p:strVal val="#ppt_w"/>
                                          </p:val>
                                        </p:tav>
                                        <p:tav tm="100000">
                                          <p:val>
                                            <p:strVal val="#ppt_w"/>
                                          </p:val>
                                        </p:tav>
                                      </p:tavLst>
                                    </p:anim>
                                    <p:anim calcmode="lin" valueType="num">
                                      <p:cBhvr>
                                        <p:cTn id="10" dur="250" fill="hold"/>
                                        <p:tgtEl>
                                          <p:spTgt spid="23"/>
                                        </p:tgtEl>
                                        <p:attrNameLst>
                                          <p:attrName>ppt_h</p:attrName>
                                        </p:attrNameLst>
                                      </p:cBhvr>
                                      <p:tavLst>
                                        <p:tav tm="0">
                                          <p:val>
                                            <p:fltVal val="0"/>
                                          </p:val>
                                        </p:tav>
                                        <p:tav tm="100000">
                                          <p:val>
                                            <p:strVal val="#ppt_h"/>
                                          </p:val>
                                        </p:tav>
                                      </p:tavLst>
                                    </p:anim>
                                  </p:childTnLst>
                                </p:cTn>
                              </p:par>
                            </p:childTnLst>
                          </p:cTn>
                        </p:par>
                        <p:par>
                          <p:cTn id="11" fill="hold">
                            <p:stCondLst>
                              <p:cond delay="850"/>
                            </p:stCondLst>
                            <p:childTnLst>
                              <p:par>
                                <p:cTn id="12" presetID="14" presetClass="entr" presetSubtype="10"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randombar(horizontal)">
                                      <p:cBhvr>
                                        <p:cTn id="14" dur="500"/>
                                        <p:tgtEl>
                                          <p:spTgt spid="3"/>
                                        </p:tgtEl>
                                      </p:cBhvr>
                                    </p:animEffect>
                                  </p:childTnLst>
                                </p:cTn>
                              </p:par>
                              <p:par>
                                <p:cTn id="15" presetID="14" presetClass="entr" presetSubtype="10" fill="hold" grpId="0" nodeType="withEffect">
                                  <p:stCondLst>
                                    <p:cond delay="350"/>
                                  </p:stCondLst>
                                  <p:childTnLst>
                                    <p:set>
                                      <p:cBhvr>
                                        <p:cTn id="16" dur="1" fill="hold">
                                          <p:stCondLst>
                                            <p:cond delay="0"/>
                                          </p:stCondLst>
                                        </p:cTn>
                                        <p:tgtEl>
                                          <p:spTgt spid="26"/>
                                        </p:tgtEl>
                                        <p:attrNameLst>
                                          <p:attrName>style.visibility</p:attrName>
                                        </p:attrNameLst>
                                      </p:cBhvr>
                                      <p:to>
                                        <p:strVal val="visible"/>
                                      </p:to>
                                    </p:set>
                                    <p:animEffect transition="in" filter="randombar(horizontal)">
                                      <p:cBhvr>
                                        <p:cTn id="17" dur="500"/>
                                        <p:tgtEl>
                                          <p:spTgt spid="26"/>
                                        </p:tgtEl>
                                      </p:cBhvr>
                                    </p:animEffect>
                                  </p:childTnLst>
                                </p:cTn>
                              </p:par>
                              <p:par>
                                <p:cTn id="18" presetID="14" presetClass="entr" presetSubtype="10" fill="hold" grpId="0" nodeType="withEffect">
                                  <p:stCondLst>
                                    <p:cond delay="700"/>
                                  </p:stCondLst>
                                  <p:childTnLst>
                                    <p:set>
                                      <p:cBhvr>
                                        <p:cTn id="19" dur="1" fill="hold">
                                          <p:stCondLst>
                                            <p:cond delay="0"/>
                                          </p:stCondLst>
                                        </p:cTn>
                                        <p:tgtEl>
                                          <p:spTgt spid="27"/>
                                        </p:tgtEl>
                                        <p:attrNameLst>
                                          <p:attrName>style.visibility</p:attrName>
                                        </p:attrNameLst>
                                      </p:cBhvr>
                                      <p:to>
                                        <p:strVal val="visible"/>
                                      </p:to>
                                    </p:set>
                                    <p:animEffect transition="in" filter="randombar(horizontal)">
                                      <p:cBhvr>
                                        <p:cTn id="20" dur="500"/>
                                        <p:tgtEl>
                                          <p:spTgt spid="27"/>
                                        </p:tgtEl>
                                      </p:cBhvr>
                                    </p:animEffect>
                                  </p:childTnLst>
                                </p:cTn>
                              </p:par>
                              <p:par>
                                <p:cTn id="21" presetID="42"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1000"/>
                                        <p:tgtEl>
                                          <p:spTgt spid="11"/>
                                        </p:tgtEl>
                                      </p:cBhvr>
                                    </p:animEffect>
                                    <p:anim calcmode="lin" valueType="num">
                                      <p:cBhvr>
                                        <p:cTn id="24" dur="1000" fill="hold"/>
                                        <p:tgtEl>
                                          <p:spTgt spid="11"/>
                                        </p:tgtEl>
                                        <p:attrNameLst>
                                          <p:attrName>ppt_x</p:attrName>
                                        </p:attrNameLst>
                                      </p:cBhvr>
                                      <p:tavLst>
                                        <p:tav tm="0">
                                          <p:val>
                                            <p:strVal val="#ppt_x"/>
                                          </p:val>
                                        </p:tav>
                                        <p:tav tm="100000">
                                          <p:val>
                                            <p:strVal val="#ppt_x"/>
                                          </p:val>
                                        </p:tav>
                                      </p:tavLst>
                                    </p:anim>
                                    <p:anim calcmode="lin" valueType="num">
                                      <p:cBhvr>
                                        <p:cTn id="2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6" repeatCount="indefinite" fill="hold" display="0">
                  <p:stCondLst>
                    <p:cond delay="indefinite"/>
                  </p:stCondLst>
                  <p:endCondLst>
                    <p:cond evt="onStopAudio" delay="0">
                      <p:tgtEl>
                        <p:sldTgt/>
                      </p:tgtEl>
                    </p:cond>
                  </p:endCondLst>
                </p:cTn>
                <p:tgtEl>
                  <p:spTgt spid="25"/>
                </p:tgtEl>
              </p:cMediaNode>
            </p:audio>
          </p:childTnLst>
        </p:cTn>
      </p:par>
    </p:tnLst>
    <p:bldLst>
      <p:bldP spid="23" grpId="0"/>
      <p:bldP spid="3" grpId="0"/>
      <p:bldP spid="26" grpId="0"/>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678115" y="44142"/>
            <a:ext cx="930560" cy="1989093"/>
            <a:chOff x="540445" y="2037"/>
            <a:chExt cx="741638" cy="1585269"/>
          </a:xfrm>
        </p:grpSpPr>
        <p:sp>
          <p:nvSpPr>
            <p:cNvPr id="4" name="矩形 3"/>
            <p:cNvSpPr/>
            <p:nvPr/>
          </p:nvSpPr>
          <p:spPr>
            <a:xfrm>
              <a:off x="540445" y="2037"/>
              <a:ext cx="721521" cy="1585269"/>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011"/>
            </a:p>
          </p:txBody>
        </p:sp>
        <p:sp>
          <p:nvSpPr>
            <p:cNvPr id="47" name="Title 3"/>
            <p:cNvSpPr txBox="1">
              <a:spLocks/>
            </p:cNvSpPr>
            <p:nvPr/>
          </p:nvSpPr>
          <p:spPr bwMode="auto">
            <a:xfrm>
              <a:off x="646329" y="252065"/>
              <a:ext cx="635754" cy="254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900">
                  <a:solidFill>
                    <a:schemeClr val="tx1"/>
                  </a:solidFill>
                  <a:latin typeface="Arial" pitchFamily="34" charset="0"/>
                  <a:ea typeface="微软雅黑" pitchFamily="34" charset="-122"/>
                </a:defRPr>
              </a:lvl1pPr>
              <a:lvl2pPr marL="742950" indent="-285750">
                <a:defRPr sz="1900">
                  <a:solidFill>
                    <a:schemeClr val="tx1"/>
                  </a:solidFill>
                  <a:latin typeface="Arial" pitchFamily="34" charset="0"/>
                  <a:ea typeface="微软雅黑" pitchFamily="34" charset="-122"/>
                </a:defRPr>
              </a:lvl2pPr>
              <a:lvl3pPr marL="1143000" indent="-228600">
                <a:defRPr sz="1900">
                  <a:solidFill>
                    <a:schemeClr val="tx1"/>
                  </a:solidFill>
                  <a:latin typeface="Arial" pitchFamily="34" charset="0"/>
                  <a:ea typeface="微软雅黑" pitchFamily="34" charset="-122"/>
                </a:defRPr>
              </a:lvl3pPr>
              <a:lvl4pPr marL="1600200" indent="-228600">
                <a:defRPr sz="1900">
                  <a:solidFill>
                    <a:schemeClr val="tx1"/>
                  </a:solidFill>
                  <a:latin typeface="Arial" pitchFamily="34" charset="0"/>
                  <a:ea typeface="微软雅黑" pitchFamily="34" charset="-122"/>
                </a:defRPr>
              </a:lvl4pPr>
              <a:lvl5pPr marL="2057400" indent="-228600">
                <a:defRPr sz="1900">
                  <a:solidFill>
                    <a:schemeClr val="tx1"/>
                  </a:solidFill>
                  <a:latin typeface="Arial" pitchFamily="34" charset="0"/>
                  <a:ea typeface="微软雅黑" pitchFamily="34" charset="-122"/>
                </a:defRPr>
              </a:lvl5pPr>
              <a:lvl6pPr marL="2514600" indent="-228600" defTabSz="966788" fontAlgn="base">
                <a:spcBef>
                  <a:spcPct val="0"/>
                </a:spcBef>
                <a:spcAft>
                  <a:spcPct val="0"/>
                </a:spcAft>
                <a:defRPr sz="1900">
                  <a:solidFill>
                    <a:schemeClr val="tx1"/>
                  </a:solidFill>
                  <a:latin typeface="Arial" pitchFamily="34" charset="0"/>
                  <a:ea typeface="微软雅黑" pitchFamily="34" charset="-122"/>
                </a:defRPr>
              </a:lvl6pPr>
              <a:lvl7pPr marL="2971800" indent="-228600" defTabSz="966788" fontAlgn="base">
                <a:spcBef>
                  <a:spcPct val="0"/>
                </a:spcBef>
                <a:spcAft>
                  <a:spcPct val="0"/>
                </a:spcAft>
                <a:defRPr sz="1900">
                  <a:solidFill>
                    <a:schemeClr val="tx1"/>
                  </a:solidFill>
                  <a:latin typeface="Arial" pitchFamily="34" charset="0"/>
                  <a:ea typeface="微软雅黑" pitchFamily="34" charset="-122"/>
                </a:defRPr>
              </a:lvl7pPr>
              <a:lvl8pPr marL="3429000" indent="-228600" defTabSz="966788" fontAlgn="base">
                <a:spcBef>
                  <a:spcPct val="0"/>
                </a:spcBef>
                <a:spcAft>
                  <a:spcPct val="0"/>
                </a:spcAft>
                <a:defRPr sz="1900">
                  <a:solidFill>
                    <a:schemeClr val="tx1"/>
                  </a:solidFill>
                  <a:latin typeface="Arial" pitchFamily="34" charset="0"/>
                  <a:ea typeface="微软雅黑" pitchFamily="34" charset="-122"/>
                </a:defRPr>
              </a:lvl8pPr>
              <a:lvl9pPr marL="3886200" indent="-228600" defTabSz="966788" fontAlgn="base">
                <a:spcBef>
                  <a:spcPct val="0"/>
                </a:spcBef>
                <a:spcAft>
                  <a:spcPct val="0"/>
                </a:spcAft>
                <a:defRPr sz="1900">
                  <a:solidFill>
                    <a:schemeClr val="tx1"/>
                  </a:solidFill>
                  <a:latin typeface="Arial" pitchFamily="34" charset="0"/>
                  <a:ea typeface="微软雅黑" pitchFamily="34" charset="-122"/>
                </a:defRPr>
              </a:lvl9pPr>
            </a:lstStyle>
            <a:p>
              <a:r>
                <a:rPr lang="zh-CN" altLang="en-US" sz="3011" b="1" dirty="0">
                  <a:solidFill>
                    <a:schemeClr val="bg1"/>
                  </a:solidFill>
                  <a:latin typeface="微软雅黑" pitchFamily="34" charset="-122"/>
                </a:rPr>
                <a:t>目录页</a:t>
              </a:r>
              <a:endParaRPr lang="en-US" altLang="zh-CN" sz="3011" b="1" dirty="0">
                <a:solidFill>
                  <a:schemeClr val="bg1"/>
                </a:solidFill>
                <a:latin typeface="微软雅黑" pitchFamily="34" charset="-122"/>
              </a:endParaRPr>
            </a:p>
          </p:txBody>
        </p:sp>
      </p:grpSp>
      <p:sp>
        <p:nvSpPr>
          <p:cNvPr id="71" name="圆角矩形 70"/>
          <p:cNvSpPr/>
          <p:nvPr/>
        </p:nvSpPr>
        <p:spPr>
          <a:xfrm>
            <a:off x="2304434" y="1289309"/>
            <a:ext cx="644007" cy="641802"/>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r>
              <a:rPr lang="en-US" altLang="zh-CN" sz="4517" dirty="0">
                <a:latin typeface="+mj-lt"/>
                <a:ea typeface="Arial Unicode MS" panose="020B0604020202020204" pitchFamily="34" charset="-122"/>
                <a:cs typeface="Arial Unicode MS" panose="020B0604020202020204" pitchFamily="34" charset="-122"/>
              </a:rPr>
              <a:t>1</a:t>
            </a:r>
            <a:endParaRPr lang="zh-CN" altLang="en-US" sz="4517" dirty="0">
              <a:latin typeface="+mj-lt"/>
              <a:ea typeface="Arial Unicode MS" panose="020B0604020202020204" pitchFamily="34" charset="-122"/>
              <a:cs typeface="Arial Unicode MS" panose="020B0604020202020204" pitchFamily="34" charset="-122"/>
            </a:endParaRPr>
          </a:p>
        </p:txBody>
      </p:sp>
      <p:grpSp>
        <p:nvGrpSpPr>
          <p:cNvPr id="72" name="组合 71"/>
          <p:cNvGrpSpPr/>
          <p:nvPr/>
        </p:nvGrpSpPr>
        <p:grpSpPr>
          <a:xfrm>
            <a:off x="3411224" y="1289309"/>
            <a:ext cx="3342987" cy="641802"/>
            <a:chOff x="6339097" y="1573726"/>
            <a:chExt cx="3744416" cy="511504"/>
          </a:xfrm>
        </p:grpSpPr>
        <p:sp>
          <p:nvSpPr>
            <p:cNvPr id="73" name="圆角矩形 72"/>
            <p:cNvSpPr/>
            <p:nvPr/>
          </p:nvSpPr>
          <p:spPr>
            <a:xfrm>
              <a:off x="6339097" y="1573726"/>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endParaRPr lang="zh-CN" altLang="en-US" sz="4517" dirty="0">
                <a:latin typeface="+mj-lt"/>
                <a:ea typeface="Arial Unicode MS" panose="020B0604020202020204" pitchFamily="34" charset="-122"/>
                <a:cs typeface="Arial Unicode MS" panose="020B0604020202020204" pitchFamily="34" charset="-122"/>
              </a:endParaRPr>
            </a:p>
          </p:txBody>
        </p:sp>
        <p:sp>
          <p:nvSpPr>
            <p:cNvPr id="74" name="矩形 73"/>
            <p:cNvSpPr/>
            <p:nvPr/>
          </p:nvSpPr>
          <p:spPr>
            <a:xfrm>
              <a:off x="7300410" y="1617390"/>
              <a:ext cx="1821608" cy="430891"/>
            </a:xfrm>
            <a:prstGeom prst="rect">
              <a:avLst/>
            </a:prstGeom>
          </p:spPr>
          <p:txBody>
            <a:bodyPr wrap="square" lIns="153028" tIns="76514" rIns="153028" bIns="76514">
              <a:spAutoFit/>
            </a:bodyPr>
            <a:lstStyle/>
            <a:p>
              <a:pPr>
                <a:defRPr/>
              </a:pPr>
              <a:r>
                <a:rPr lang="zh-CN" altLang="en-US"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作者简介</a:t>
              </a:r>
              <a:endParaRPr lang="zh-CN" altLang="zh-CN"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5" name="圆角矩形 74"/>
          <p:cNvSpPr/>
          <p:nvPr/>
        </p:nvSpPr>
        <p:spPr>
          <a:xfrm>
            <a:off x="2304434" y="3776596"/>
            <a:ext cx="644007" cy="641802"/>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r>
              <a:rPr lang="en-US" altLang="zh-CN" sz="4517" dirty="0">
                <a:latin typeface="+mj-lt"/>
                <a:ea typeface="Arial Unicode MS" panose="020B0604020202020204" pitchFamily="34" charset="-122"/>
                <a:cs typeface="Arial Unicode MS" panose="020B0604020202020204" pitchFamily="34" charset="-122"/>
              </a:rPr>
              <a:t>3</a:t>
            </a:r>
            <a:endParaRPr lang="zh-CN" altLang="en-US" sz="4517" dirty="0">
              <a:latin typeface="+mj-lt"/>
              <a:ea typeface="Arial Unicode MS" panose="020B0604020202020204" pitchFamily="34" charset="-122"/>
              <a:cs typeface="Arial Unicode MS" panose="020B0604020202020204" pitchFamily="34" charset="-122"/>
            </a:endParaRPr>
          </a:p>
        </p:txBody>
      </p:sp>
      <p:grpSp>
        <p:nvGrpSpPr>
          <p:cNvPr id="76" name="组合 75"/>
          <p:cNvGrpSpPr/>
          <p:nvPr/>
        </p:nvGrpSpPr>
        <p:grpSpPr>
          <a:xfrm>
            <a:off x="3411224" y="3776595"/>
            <a:ext cx="3342987" cy="641802"/>
            <a:chOff x="6339097" y="3296031"/>
            <a:chExt cx="3744416" cy="511504"/>
          </a:xfrm>
        </p:grpSpPr>
        <p:sp>
          <p:nvSpPr>
            <p:cNvPr id="77" name="圆角矩形 76"/>
            <p:cNvSpPr/>
            <p:nvPr/>
          </p:nvSpPr>
          <p:spPr>
            <a:xfrm>
              <a:off x="6339097" y="3296031"/>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endParaRPr lang="zh-CN" altLang="en-US" sz="4517" dirty="0">
                <a:latin typeface="+mj-lt"/>
                <a:ea typeface="Arial Unicode MS" panose="020B0604020202020204" pitchFamily="34" charset="-122"/>
                <a:cs typeface="Arial Unicode MS" panose="020B0604020202020204" pitchFamily="34" charset="-122"/>
              </a:endParaRPr>
            </a:p>
          </p:txBody>
        </p:sp>
        <p:sp>
          <p:nvSpPr>
            <p:cNvPr id="78" name="矩形 77"/>
            <p:cNvSpPr/>
            <p:nvPr/>
          </p:nvSpPr>
          <p:spPr>
            <a:xfrm>
              <a:off x="7283708" y="3340274"/>
              <a:ext cx="1821608" cy="430891"/>
            </a:xfrm>
            <a:prstGeom prst="rect">
              <a:avLst/>
            </a:prstGeom>
          </p:spPr>
          <p:txBody>
            <a:bodyPr wrap="square" lIns="153028" tIns="76514" rIns="153028" bIns="76514">
              <a:spAutoFit/>
            </a:bodyPr>
            <a:lstStyle/>
            <a:p>
              <a:pPr>
                <a:defRPr/>
              </a:pPr>
              <a:r>
                <a:rPr lang="zh-CN" altLang="en-US"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解决问题</a:t>
              </a:r>
              <a:endParaRPr lang="zh-CN" altLang="zh-CN"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79" name="圆角矩形 78"/>
          <p:cNvSpPr/>
          <p:nvPr/>
        </p:nvSpPr>
        <p:spPr>
          <a:xfrm>
            <a:off x="2304434" y="5020239"/>
            <a:ext cx="644007" cy="641802"/>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r>
              <a:rPr lang="en-US" altLang="zh-CN" sz="4517" dirty="0">
                <a:latin typeface="+mj-lt"/>
                <a:ea typeface="Arial Unicode MS" panose="020B0604020202020204" pitchFamily="34" charset="-122"/>
                <a:cs typeface="Arial Unicode MS" panose="020B0604020202020204" pitchFamily="34" charset="-122"/>
              </a:rPr>
              <a:t>4</a:t>
            </a:r>
            <a:endParaRPr lang="zh-CN" altLang="en-US" sz="4517" dirty="0">
              <a:latin typeface="+mj-lt"/>
              <a:ea typeface="Arial Unicode MS" panose="020B0604020202020204" pitchFamily="34" charset="-122"/>
              <a:cs typeface="Arial Unicode MS" panose="020B0604020202020204" pitchFamily="34" charset="-122"/>
            </a:endParaRPr>
          </a:p>
        </p:txBody>
      </p:sp>
      <p:grpSp>
        <p:nvGrpSpPr>
          <p:cNvPr id="80" name="组合 79"/>
          <p:cNvGrpSpPr/>
          <p:nvPr/>
        </p:nvGrpSpPr>
        <p:grpSpPr>
          <a:xfrm>
            <a:off x="3411224" y="5020240"/>
            <a:ext cx="3342987" cy="641802"/>
            <a:chOff x="6339097" y="4180903"/>
            <a:chExt cx="3744416" cy="511504"/>
          </a:xfrm>
        </p:grpSpPr>
        <p:sp>
          <p:nvSpPr>
            <p:cNvPr id="81" name="圆角矩形 80"/>
            <p:cNvSpPr/>
            <p:nvPr/>
          </p:nvSpPr>
          <p:spPr>
            <a:xfrm>
              <a:off x="6339097" y="418090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endParaRPr lang="zh-CN" altLang="en-US" sz="4517" dirty="0">
                <a:latin typeface="+mj-lt"/>
                <a:ea typeface="Arial Unicode MS" panose="020B0604020202020204" pitchFamily="34" charset="-122"/>
                <a:cs typeface="Arial Unicode MS" panose="020B0604020202020204" pitchFamily="34" charset="-122"/>
              </a:endParaRPr>
            </a:p>
          </p:txBody>
        </p:sp>
        <p:sp>
          <p:nvSpPr>
            <p:cNvPr id="82" name="矩形 81"/>
            <p:cNvSpPr/>
            <p:nvPr/>
          </p:nvSpPr>
          <p:spPr>
            <a:xfrm>
              <a:off x="7283708" y="4231425"/>
              <a:ext cx="1816866" cy="430891"/>
            </a:xfrm>
            <a:prstGeom prst="rect">
              <a:avLst/>
            </a:prstGeom>
          </p:spPr>
          <p:txBody>
            <a:bodyPr wrap="square" lIns="153028" tIns="76514" rIns="153028" bIns="76514">
              <a:spAutoFit/>
            </a:bodyPr>
            <a:lstStyle/>
            <a:p>
              <a:pPr>
                <a:defRPr/>
              </a:pPr>
              <a:r>
                <a:rPr lang="zh-CN" altLang="en-US"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技术路线</a:t>
              </a:r>
              <a:endParaRPr lang="zh-CN" altLang="zh-CN"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3" name="圆角矩形 82"/>
          <p:cNvSpPr/>
          <p:nvPr/>
        </p:nvSpPr>
        <p:spPr>
          <a:xfrm>
            <a:off x="7290460" y="1303192"/>
            <a:ext cx="644007" cy="641802"/>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r>
              <a:rPr lang="en-US" altLang="zh-CN" sz="4517" dirty="0">
                <a:latin typeface="+mj-lt"/>
                <a:ea typeface="Arial Unicode MS" panose="020B0604020202020204" pitchFamily="34" charset="-122"/>
                <a:cs typeface="Arial Unicode MS" panose="020B0604020202020204" pitchFamily="34" charset="-122"/>
              </a:rPr>
              <a:t>5</a:t>
            </a:r>
            <a:endParaRPr lang="zh-CN" altLang="en-US" sz="4517" dirty="0">
              <a:latin typeface="+mj-lt"/>
              <a:ea typeface="Arial Unicode MS" panose="020B0604020202020204" pitchFamily="34" charset="-122"/>
              <a:cs typeface="Arial Unicode MS" panose="020B0604020202020204" pitchFamily="34" charset="-122"/>
            </a:endParaRPr>
          </a:p>
        </p:txBody>
      </p:sp>
      <p:grpSp>
        <p:nvGrpSpPr>
          <p:cNvPr id="84" name="组合 83"/>
          <p:cNvGrpSpPr/>
          <p:nvPr/>
        </p:nvGrpSpPr>
        <p:grpSpPr>
          <a:xfrm>
            <a:off x="8397087" y="1303191"/>
            <a:ext cx="3342987" cy="641802"/>
            <a:chOff x="6339097" y="5057483"/>
            <a:chExt cx="3744416" cy="511504"/>
          </a:xfrm>
        </p:grpSpPr>
        <p:sp>
          <p:nvSpPr>
            <p:cNvPr id="85" name="圆角矩形 84"/>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endParaRPr lang="zh-CN" altLang="en-US" sz="4517" dirty="0">
                <a:latin typeface="+mj-lt"/>
                <a:ea typeface="Arial Unicode MS" panose="020B0604020202020204" pitchFamily="34" charset="-122"/>
                <a:cs typeface="Arial Unicode MS" panose="020B0604020202020204" pitchFamily="34" charset="-122"/>
              </a:endParaRPr>
            </a:p>
          </p:txBody>
        </p:sp>
        <p:sp>
          <p:nvSpPr>
            <p:cNvPr id="86" name="矩形 85"/>
            <p:cNvSpPr/>
            <p:nvPr/>
          </p:nvSpPr>
          <p:spPr>
            <a:xfrm>
              <a:off x="7283708" y="5079240"/>
              <a:ext cx="1816737" cy="430891"/>
            </a:xfrm>
            <a:prstGeom prst="rect">
              <a:avLst/>
            </a:prstGeom>
          </p:spPr>
          <p:txBody>
            <a:bodyPr wrap="square" lIns="153028" tIns="76514" rIns="153028" bIns="76514">
              <a:spAutoFit/>
            </a:bodyPr>
            <a:lstStyle/>
            <a:p>
              <a:pPr>
                <a:defRPr/>
              </a:pPr>
              <a:r>
                <a:rPr lang="zh-CN" altLang="en-US"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验证手段</a:t>
              </a:r>
              <a:endParaRPr lang="zh-CN" altLang="zh-CN"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87" name="圆角矩形 86"/>
          <p:cNvSpPr/>
          <p:nvPr/>
        </p:nvSpPr>
        <p:spPr>
          <a:xfrm>
            <a:off x="7275548" y="2535917"/>
            <a:ext cx="644007" cy="641802"/>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r>
              <a:rPr lang="en-US" altLang="zh-CN" sz="4517" dirty="0">
                <a:latin typeface="+mj-lt"/>
                <a:ea typeface="Arial Unicode MS" panose="020B0604020202020204" pitchFamily="34" charset="-122"/>
                <a:cs typeface="Arial Unicode MS" panose="020B0604020202020204" pitchFamily="34" charset="-122"/>
              </a:rPr>
              <a:t>6</a:t>
            </a:r>
            <a:endParaRPr lang="zh-CN" altLang="en-US" sz="4517" dirty="0">
              <a:latin typeface="+mj-lt"/>
              <a:ea typeface="Arial Unicode MS" panose="020B0604020202020204" pitchFamily="34" charset="-122"/>
              <a:cs typeface="Arial Unicode MS" panose="020B0604020202020204" pitchFamily="34" charset="-122"/>
            </a:endParaRPr>
          </a:p>
        </p:txBody>
      </p:sp>
      <p:grpSp>
        <p:nvGrpSpPr>
          <p:cNvPr id="88" name="组合 87"/>
          <p:cNvGrpSpPr/>
          <p:nvPr/>
        </p:nvGrpSpPr>
        <p:grpSpPr>
          <a:xfrm>
            <a:off x="8382175" y="2535918"/>
            <a:ext cx="3343150" cy="641802"/>
            <a:chOff x="6339097" y="5057483"/>
            <a:chExt cx="3744416" cy="511504"/>
          </a:xfrm>
        </p:grpSpPr>
        <p:sp>
          <p:nvSpPr>
            <p:cNvPr id="89" name="圆角矩形 88"/>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endParaRPr lang="zh-CN" altLang="en-US" sz="4517" dirty="0">
                <a:latin typeface="+mj-lt"/>
                <a:ea typeface="Arial Unicode MS" panose="020B0604020202020204" pitchFamily="34" charset="-122"/>
                <a:cs typeface="Arial Unicode MS" panose="020B0604020202020204" pitchFamily="34" charset="-122"/>
              </a:endParaRPr>
            </a:p>
          </p:txBody>
        </p:sp>
        <p:sp>
          <p:nvSpPr>
            <p:cNvPr id="90" name="矩形 89"/>
            <p:cNvSpPr/>
            <p:nvPr/>
          </p:nvSpPr>
          <p:spPr>
            <a:xfrm>
              <a:off x="7640381" y="5097771"/>
              <a:ext cx="1108444" cy="430891"/>
            </a:xfrm>
            <a:prstGeom prst="rect">
              <a:avLst/>
            </a:prstGeom>
          </p:spPr>
          <p:txBody>
            <a:bodyPr wrap="square" lIns="153028" tIns="76514" rIns="153028" bIns="76514">
              <a:spAutoFit/>
            </a:bodyPr>
            <a:lstStyle/>
            <a:p>
              <a:pPr>
                <a:defRPr/>
              </a:pPr>
              <a:r>
                <a:rPr lang="zh-CN" altLang="en-US"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贡献</a:t>
              </a:r>
              <a:endParaRPr lang="zh-CN" altLang="zh-CN"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91" name="圆角矩形 90"/>
          <p:cNvSpPr/>
          <p:nvPr/>
        </p:nvSpPr>
        <p:spPr>
          <a:xfrm>
            <a:off x="7290460" y="3766779"/>
            <a:ext cx="644007" cy="641802"/>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r>
              <a:rPr lang="en-US" altLang="zh-CN" sz="4517" dirty="0">
                <a:latin typeface="+mj-lt"/>
                <a:ea typeface="Arial Unicode MS" panose="020B0604020202020204" pitchFamily="34" charset="-122"/>
                <a:cs typeface="Arial Unicode MS" panose="020B0604020202020204" pitchFamily="34" charset="-122"/>
              </a:rPr>
              <a:t>7</a:t>
            </a:r>
            <a:endParaRPr lang="zh-CN" altLang="en-US" sz="4517" dirty="0">
              <a:latin typeface="+mj-lt"/>
              <a:ea typeface="Arial Unicode MS" panose="020B0604020202020204" pitchFamily="34" charset="-122"/>
              <a:cs typeface="Arial Unicode MS" panose="020B0604020202020204" pitchFamily="34" charset="-122"/>
            </a:endParaRPr>
          </a:p>
        </p:txBody>
      </p:sp>
      <p:grpSp>
        <p:nvGrpSpPr>
          <p:cNvPr id="92" name="组合 91"/>
          <p:cNvGrpSpPr/>
          <p:nvPr/>
        </p:nvGrpSpPr>
        <p:grpSpPr>
          <a:xfrm>
            <a:off x="8397087" y="3766779"/>
            <a:ext cx="3343150" cy="641802"/>
            <a:chOff x="6339097" y="5057483"/>
            <a:chExt cx="3744416" cy="511504"/>
          </a:xfrm>
        </p:grpSpPr>
        <p:sp>
          <p:nvSpPr>
            <p:cNvPr id="93" name="圆角矩形 92"/>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endParaRPr lang="zh-CN" altLang="en-US" sz="4517" dirty="0">
                <a:latin typeface="+mj-lt"/>
                <a:ea typeface="Arial Unicode MS" panose="020B0604020202020204" pitchFamily="34" charset="-122"/>
                <a:cs typeface="Arial Unicode MS" panose="020B0604020202020204" pitchFamily="34" charset="-122"/>
              </a:endParaRPr>
            </a:p>
          </p:txBody>
        </p:sp>
        <p:sp>
          <p:nvSpPr>
            <p:cNvPr id="94" name="矩形 93"/>
            <p:cNvSpPr/>
            <p:nvPr/>
          </p:nvSpPr>
          <p:spPr>
            <a:xfrm>
              <a:off x="7264736" y="5087595"/>
              <a:ext cx="1893136" cy="430891"/>
            </a:xfrm>
            <a:prstGeom prst="rect">
              <a:avLst/>
            </a:prstGeom>
          </p:spPr>
          <p:txBody>
            <a:bodyPr wrap="square" lIns="153028" tIns="76514" rIns="153028" bIns="76514">
              <a:spAutoFit/>
            </a:bodyPr>
            <a:lstStyle/>
            <a:p>
              <a:pPr>
                <a:defRPr/>
              </a:pPr>
              <a:r>
                <a:rPr lang="zh-CN" altLang="en-US"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借鉴之处</a:t>
              </a:r>
              <a:endParaRPr lang="zh-CN" altLang="zh-CN"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95" name="圆角矩形 94"/>
          <p:cNvSpPr/>
          <p:nvPr/>
        </p:nvSpPr>
        <p:spPr>
          <a:xfrm>
            <a:off x="2304434" y="2532952"/>
            <a:ext cx="644007" cy="641802"/>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r>
              <a:rPr lang="en-US" altLang="zh-CN" sz="4517" dirty="0">
                <a:latin typeface="+mj-lt"/>
                <a:ea typeface="Arial Unicode MS" panose="020B0604020202020204" pitchFamily="34" charset="-122"/>
                <a:cs typeface="Arial Unicode MS" panose="020B0604020202020204" pitchFamily="34" charset="-122"/>
              </a:rPr>
              <a:t>2</a:t>
            </a:r>
            <a:endParaRPr lang="zh-CN" altLang="en-US" sz="4517" dirty="0">
              <a:latin typeface="+mj-lt"/>
              <a:ea typeface="Arial Unicode MS" panose="020B0604020202020204" pitchFamily="34" charset="-122"/>
              <a:cs typeface="Arial Unicode MS" panose="020B0604020202020204" pitchFamily="34" charset="-122"/>
            </a:endParaRPr>
          </a:p>
        </p:txBody>
      </p:sp>
      <p:grpSp>
        <p:nvGrpSpPr>
          <p:cNvPr id="96" name="组合 95"/>
          <p:cNvGrpSpPr/>
          <p:nvPr/>
        </p:nvGrpSpPr>
        <p:grpSpPr>
          <a:xfrm>
            <a:off x="3411224" y="2532952"/>
            <a:ext cx="3342987" cy="641802"/>
            <a:chOff x="6339097" y="3296031"/>
            <a:chExt cx="3744416" cy="511504"/>
          </a:xfrm>
        </p:grpSpPr>
        <p:sp>
          <p:nvSpPr>
            <p:cNvPr id="97" name="圆角矩形 96"/>
            <p:cNvSpPr/>
            <p:nvPr/>
          </p:nvSpPr>
          <p:spPr>
            <a:xfrm>
              <a:off x="6339097" y="3296031"/>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endParaRPr lang="zh-CN" altLang="en-US" sz="4517" dirty="0">
                <a:latin typeface="+mj-lt"/>
                <a:ea typeface="Arial Unicode MS" panose="020B0604020202020204" pitchFamily="34" charset="-122"/>
                <a:cs typeface="Arial Unicode MS" panose="020B0604020202020204" pitchFamily="34" charset="-122"/>
              </a:endParaRPr>
            </a:p>
          </p:txBody>
        </p:sp>
        <p:sp>
          <p:nvSpPr>
            <p:cNvPr id="98" name="矩形 97"/>
            <p:cNvSpPr/>
            <p:nvPr/>
          </p:nvSpPr>
          <p:spPr>
            <a:xfrm>
              <a:off x="7283707" y="3340274"/>
              <a:ext cx="2065694" cy="430891"/>
            </a:xfrm>
            <a:prstGeom prst="rect">
              <a:avLst/>
            </a:prstGeom>
          </p:spPr>
          <p:txBody>
            <a:bodyPr wrap="square" lIns="153028" tIns="76514" rIns="153028" bIns="76514">
              <a:spAutoFit/>
            </a:bodyPr>
            <a:lstStyle/>
            <a:p>
              <a:pPr>
                <a:defRPr/>
              </a:pPr>
              <a:r>
                <a:rPr lang="zh-CN" altLang="en-US"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术语介绍</a:t>
              </a:r>
              <a:endParaRPr lang="zh-CN" altLang="zh-CN"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99" name="圆角矩形 98"/>
          <p:cNvSpPr/>
          <p:nvPr/>
        </p:nvSpPr>
        <p:spPr>
          <a:xfrm>
            <a:off x="7293143" y="4997640"/>
            <a:ext cx="644007" cy="641802"/>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r>
              <a:rPr lang="en-US" altLang="zh-CN" sz="4517" dirty="0">
                <a:latin typeface="+mj-lt"/>
                <a:ea typeface="Arial Unicode MS" panose="020B0604020202020204" pitchFamily="34" charset="-122"/>
                <a:cs typeface="Arial Unicode MS" panose="020B0604020202020204" pitchFamily="34" charset="-122"/>
              </a:rPr>
              <a:t>8</a:t>
            </a:r>
            <a:endParaRPr lang="zh-CN" altLang="en-US" sz="4517" dirty="0">
              <a:latin typeface="+mj-lt"/>
              <a:ea typeface="Arial Unicode MS" panose="020B0604020202020204" pitchFamily="34" charset="-122"/>
              <a:cs typeface="Arial Unicode MS" panose="020B0604020202020204" pitchFamily="34" charset="-122"/>
            </a:endParaRPr>
          </a:p>
        </p:txBody>
      </p:sp>
      <p:grpSp>
        <p:nvGrpSpPr>
          <p:cNvPr id="100" name="组合 99"/>
          <p:cNvGrpSpPr/>
          <p:nvPr/>
        </p:nvGrpSpPr>
        <p:grpSpPr>
          <a:xfrm>
            <a:off x="8399770" y="4997636"/>
            <a:ext cx="3343150" cy="641802"/>
            <a:chOff x="6339097" y="5057483"/>
            <a:chExt cx="3744416" cy="511504"/>
          </a:xfrm>
        </p:grpSpPr>
        <p:sp>
          <p:nvSpPr>
            <p:cNvPr id="101" name="圆角矩形 100"/>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53028" tIns="76514" rIns="153028" bIns="76514" anchor="ctr"/>
            <a:lstStyle/>
            <a:p>
              <a:pPr algn="ctr">
                <a:defRPr/>
              </a:pPr>
              <a:endParaRPr lang="zh-CN" altLang="en-US" sz="4517" dirty="0">
                <a:latin typeface="+mj-lt"/>
                <a:ea typeface="Arial Unicode MS" panose="020B0604020202020204" pitchFamily="34" charset="-122"/>
                <a:cs typeface="Arial Unicode MS" panose="020B0604020202020204" pitchFamily="34" charset="-122"/>
              </a:endParaRPr>
            </a:p>
          </p:txBody>
        </p:sp>
        <p:sp>
          <p:nvSpPr>
            <p:cNvPr id="102" name="矩形 101"/>
            <p:cNvSpPr/>
            <p:nvPr/>
          </p:nvSpPr>
          <p:spPr>
            <a:xfrm>
              <a:off x="7264736" y="5087595"/>
              <a:ext cx="1893136" cy="430891"/>
            </a:xfrm>
            <a:prstGeom prst="rect">
              <a:avLst/>
            </a:prstGeom>
          </p:spPr>
          <p:txBody>
            <a:bodyPr wrap="square" lIns="153028" tIns="76514" rIns="153028" bIns="76514">
              <a:spAutoFit/>
            </a:bodyPr>
            <a:lstStyle/>
            <a:p>
              <a:pPr>
                <a:defRPr/>
              </a:pPr>
              <a:r>
                <a:rPr lang="zh-CN" altLang="en-US"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问题</a:t>
              </a:r>
              <a:endParaRPr lang="zh-CN" altLang="zh-CN" sz="2509"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1640440718"/>
      </p:ext>
    </p:extLst>
  </p:cSld>
  <p:clrMapOvr>
    <a:masterClrMapping/>
  </p:clrMapOvr>
  <mc:AlternateContent xmlns:mc="http://schemas.openxmlformats.org/markup-compatibility/2006" xmlns:p14="http://schemas.microsoft.com/office/powerpoint/2010/main">
    <mc:Choice Requires="p14">
      <p:transition spd="slow" p14:dur="4000" advTm="0">
        <p14:vortex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43"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anim calcmode="lin" valueType="num">
                                      <p:cBhvr>
                                        <p:cTn id="8" dur="400" fill="hold"/>
                                        <p:tgtEl>
                                          <p:spTgt spid="7"/>
                                        </p:tgtEl>
                                        <p:attrNameLst>
                                          <p:attrName>ppt_x</p:attrName>
                                        </p:attrNameLst>
                                      </p:cBhvr>
                                      <p:tavLst>
                                        <p:tav tm="0">
                                          <p:val>
                                            <p:strVal val="#ppt_x"/>
                                          </p:val>
                                        </p:tav>
                                        <p:tav tm="100000">
                                          <p:val>
                                            <p:strVal val="#ppt_x"/>
                                          </p:val>
                                        </p:tav>
                                      </p:tavLst>
                                    </p:anim>
                                    <p:anim calcmode="lin" valueType="num">
                                      <p:cBhvr>
                                        <p:cTn id="9" dur="400" fill="hold"/>
                                        <p:tgtEl>
                                          <p:spTgt spid="7"/>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7"/>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fade">
                                      <p:cBhvr>
                                        <p:cTn id="15" dur="1000"/>
                                        <p:tgtEl>
                                          <p:spTgt spid="71"/>
                                        </p:tgtEl>
                                      </p:cBhvr>
                                    </p:animEffect>
                                  </p:childTnLst>
                                </p:cTn>
                              </p:par>
                              <p:par>
                                <p:cTn id="16" presetID="56" presetClass="path" presetSubtype="0" accel="50000" decel="50000" fill="hold" grpId="1" nodeType="withEffect">
                                  <p:stCondLst>
                                    <p:cond delay="0"/>
                                  </p:stCondLst>
                                  <p:childTnLst>
                                    <p:animMotion origin="layout" path="M -0.03737 0.04121 L -6.25E-7 -3.33333E-6 " pathEditMode="relative" rAng="0" ptsTypes="AA">
                                      <p:cBhvr>
                                        <p:cTn id="17" dur="700" fill="hold"/>
                                        <p:tgtEl>
                                          <p:spTgt spid="71"/>
                                        </p:tgtEl>
                                        <p:attrNameLst>
                                          <p:attrName>ppt_x</p:attrName>
                                          <p:attrName>ppt_y</p:attrName>
                                        </p:attrNameLst>
                                      </p:cBhvr>
                                      <p:rCtr x="1862" y="-2060"/>
                                    </p:animMotion>
                                  </p:childTnLst>
                                </p:cTn>
                              </p:par>
                              <p:par>
                                <p:cTn id="18" presetID="22" presetClass="entr" presetSubtype="8" fill="hold" nodeType="withEffect">
                                  <p:stCondLst>
                                    <p:cond delay="250"/>
                                  </p:stCondLst>
                                  <p:childTnLst>
                                    <p:set>
                                      <p:cBhvr>
                                        <p:cTn id="19" dur="1" fill="hold">
                                          <p:stCondLst>
                                            <p:cond delay="0"/>
                                          </p:stCondLst>
                                        </p:cTn>
                                        <p:tgtEl>
                                          <p:spTgt spid="72"/>
                                        </p:tgtEl>
                                        <p:attrNameLst>
                                          <p:attrName>style.visibility</p:attrName>
                                        </p:attrNameLst>
                                      </p:cBhvr>
                                      <p:to>
                                        <p:strVal val="visible"/>
                                      </p:to>
                                    </p:set>
                                    <p:animEffect transition="in" filter="wipe(left)">
                                      <p:cBhvr>
                                        <p:cTn id="20" dur="500"/>
                                        <p:tgtEl>
                                          <p:spTgt spid="72"/>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75"/>
                                        </p:tgtEl>
                                        <p:attrNameLst>
                                          <p:attrName>style.visibility</p:attrName>
                                        </p:attrNameLst>
                                      </p:cBhvr>
                                      <p:to>
                                        <p:strVal val="visible"/>
                                      </p:to>
                                    </p:set>
                                    <p:animEffect transition="in" filter="fade">
                                      <p:cBhvr>
                                        <p:cTn id="23" dur="1000"/>
                                        <p:tgtEl>
                                          <p:spTgt spid="75"/>
                                        </p:tgtEl>
                                      </p:cBhvr>
                                    </p:animEffect>
                                  </p:childTnLst>
                                </p:cTn>
                              </p:par>
                              <p:par>
                                <p:cTn id="24" presetID="56" presetClass="path" presetSubtype="0" accel="50000" decel="50000" fill="hold" grpId="1" nodeType="withEffect">
                                  <p:stCondLst>
                                    <p:cond delay="500"/>
                                  </p:stCondLst>
                                  <p:childTnLst>
                                    <p:animMotion origin="layout" path="M -0.03737 0.0412 L -6.25E-7 -7.40741E-7 " pathEditMode="relative" rAng="0" ptsTypes="AA">
                                      <p:cBhvr>
                                        <p:cTn id="25" dur="700" fill="hold"/>
                                        <p:tgtEl>
                                          <p:spTgt spid="75"/>
                                        </p:tgtEl>
                                        <p:attrNameLst>
                                          <p:attrName>ppt_x</p:attrName>
                                          <p:attrName>ppt_y</p:attrName>
                                        </p:attrNameLst>
                                      </p:cBhvr>
                                      <p:rCtr x="1862" y="-2060"/>
                                    </p:animMotion>
                                  </p:childTnLst>
                                </p:cTn>
                              </p:par>
                              <p:par>
                                <p:cTn id="26" presetID="22" presetClass="entr" presetSubtype="8" fill="hold" nodeType="withEffect">
                                  <p:stCondLst>
                                    <p:cond delay="750"/>
                                  </p:stCondLst>
                                  <p:childTnLst>
                                    <p:set>
                                      <p:cBhvr>
                                        <p:cTn id="27" dur="1" fill="hold">
                                          <p:stCondLst>
                                            <p:cond delay="0"/>
                                          </p:stCondLst>
                                        </p:cTn>
                                        <p:tgtEl>
                                          <p:spTgt spid="76"/>
                                        </p:tgtEl>
                                        <p:attrNameLst>
                                          <p:attrName>style.visibility</p:attrName>
                                        </p:attrNameLst>
                                      </p:cBhvr>
                                      <p:to>
                                        <p:strVal val="visible"/>
                                      </p:to>
                                    </p:set>
                                    <p:animEffect transition="in" filter="wipe(left)">
                                      <p:cBhvr>
                                        <p:cTn id="28" dur="500"/>
                                        <p:tgtEl>
                                          <p:spTgt spid="76"/>
                                        </p:tgtEl>
                                      </p:cBhvr>
                                    </p:animEffect>
                                  </p:childTnLst>
                                </p:cTn>
                              </p:par>
                              <p:par>
                                <p:cTn id="29" presetID="10" presetClass="entr" presetSubtype="0" fill="hold" grpId="0" nodeType="withEffect">
                                  <p:stCondLst>
                                    <p:cond delay="750"/>
                                  </p:stCondLst>
                                  <p:childTnLst>
                                    <p:set>
                                      <p:cBhvr>
                                        <p:cTn id="30" dur="1" fill="hold">
                                          <p:stCondLst>
                                            <p:cond delay="0"/>
                                          </p:stCondLst>
                                        </p:cTn>
                                        <p:tgtEl>
                                          <p:spTgt spid="79"/>
                                        </p:tgtEl>
                                        <p:attrNameLst>
                                          <p:attrName>style.visibility</p:attrName>
                                        </p:attrNameLst>
                                      </p:cBhvr>
                                      <p:to>
                                        <p:strVal val="visible"/>
                                      </p:to>
                                    </p:set>
                                    <p:animEffect transition="in" filter="fade">
                                      <p:cBhvr>
                                        <p:cTn id="31" dur="1000"/>
                                        <p:tgtEl>
                                          <p:spTgt spid="79"/>
                                        </p:tgtEl>
                                      </p:cBhvr>
                                    </p:animEffect>
                                  </p:childTnLst>
                                </p:cTn>
                              </p:par>
                              <p:par>
                                <p:cTn id="32" presetID="56" presetClass="path" presetSubtype="0" accel="50000" decel="50000" fill="hold" grpId="1" nodeType="withEffect">
                                  <p:stCondLst>
                                    <p:cond delay="750"/>
                                  </p:stCondLst>
                                  <p:childTnLst>
                                    <p:animMotion origin="layout" path="M -0.03737 0.04121 L -6.25E-7 -4.44444E-6 " pathEditMode="relative" rAng="0" ptsTypes="AA">
                                      <p:cBhvr>
                                        <p:cTn id="33" dur="700" fill="hold"/>
                                        <p:tgtEl>
                                          <p:spTgt spid="79"/>
                                        </p:tgtEl>
                                        <p:attrNameLst>
                                          <p:attrName>ppt_x</p:attrName>
                                          <p:attrName>ppt_y</p:attrName>
                                        </p:attrNameLst>
                                      </p:cBhvr>
                                      <p:rCtr x="1862" y="-2060"/>
                                    </p:animMotion>
                                  </p:childTnLst>
                                </p:cTn>
                              </p:par>
                              <p:par>
                                <p:cTn id="34" presetID="22" presetClass="entr" presetSubtype="8" fill="hold" nodeType="withEffect">
                                  <p:stCondLst>
                                    <p:cond delay="1000"/>
                                  </p:stCondLst>
                                  <p:childTnLst>
                                    <p:set>
                                      <p:cBhvr>
                                        <p:cTn id="35" dur="1" fill="hold">
                                          <p:stCondLst>
                                            <p:cond delay="0"/>
                                          </p:stCondLst>
                                        </p:cTn>
                                        <p:tgtEl>
                                          <p:spTgt spid="80"/>
                                        </p:tgtEl>
                                        <p:attrNameLst>
                                          <p:attrName>style.visibility</p:attrName>
                                        </p:attrNameLst>
                                      </p:cBhvr>
                                      <p:to>
                                        <p:strVal val="visible"/>
                                      </p:to>
                                    </p:set>
                                    <p:animEffect transition="in" filter="wipe(left)">
                                      <p:cBhvr>
                                        <p:cTn id="36" dur="500"/>
                                        <p:tgtEl>
                                          <p:spTgt spid="80"/>
                                        </p:tgtEl>
                                      </p:cBhvr>
                                    </p:animEffect>
                                  </p:childTnLst>
                                </p:cTn>
                              </p:par>
                              <p:par>
                                <p:cTn id="37" presetID="10" presetClass="entr" presetSubtype="0" fill="hold" grpId="0" nodeType="withEffect">
                                  <p:stCondLst>
                                    <p:cond delay="750"/>
                                  </p:stCondLst>
                                  <p:childTnLst>
                                    <p:set>
                                      <p:cBhvr>
                                        <p:cTn id="38" dur="1" fill="hold">
                                          <p:stCondLst>
                                            <p:cond delay="0"/>
                                          </p:stCondLst>
                                        </p:cTn>
                                        <p:tgtEl>
                                          <p:spTgt spid="83"/>
                                        </p:tgtEl>
                                        <p:attrNameLst>
                                          <p:attrName>style.visibility</p:attrName>
                                        </p:attrNameLst>
                                      </p:cBhvr>
                                      <p:to>
                                        <p:strVal val="visible"/>
                                      </p:to>
                                    </p:set>
                                    <p:animEffect transition="in" filter="fade">
                                      <p:cBhvr>
                                        <p:cTn id="39" dur="1000"/>
                                        <p:tgtEl>
                                          <p:spTgt spid="83"/>
                                        </p:tgtEl>
                                      </p:cBhvr>
                                    </p:animEffect>
                                  </p:childTnLst>
                                </p:cTn>
                              </p:par>
                              <p:par>
                                <p:cTn id="40" presetID="56" presetClass="path" presetSubtype="0" accel="50000" decel="50000" fill="hold" grpId="1" nodeType="withEffect">
                                  <p:stCondLst>
                                    <p:cond delay="750"/>
                                  </p:stCondLst>
                                  <p:childTnLst>
                                    <p:animMotion origin="layout" path="M -0.03737 0.04121 L -6.25E-7 -4.44444E-6 " pathEditMode="relative" rAng="0" ptsTypes="AA">
                                      <p:cBhvr>
                                        <p:cTn id="41" dur="700" fill="hold"/>
                                        <p:tgtEl>
                                          <p:spTgt spid="83"/>
                                        </p:tgtEl>
                                        <p:attrNameLst>
                                          <p:attrName>ppt_x</p:attrName>
                                          <p:attrName>ppt_y</p:attrName>
                                        </p:attrNameLst>
                                      </p:cBhvr>
                                      <p:rCtr x="1862" y="-2060"/>
                                    </p:animMotion>
                                  </p:childTnLst>
                                </p:cTn>
                              </p:par>
                              <p:par>
                                <p:cTn id="42" presetID="22" presetClass="entr" presetSubtype="8" fill="hold" nodeType="withEffect">
                                  <p:stCondLst>
                                    <p:cond delay="1250"/>
                                  </p:stCondLst>
                                  <p:childTnLst>
                                    <p:set>
                                      <p:cBhvr>
                                        <p:cTn id="43" dur="1" fill="hold">
                                          <p:stCondLst>
                                            <p:cond delay="0"/>
                                          </p:stCondLst>
                                        </p:cTn>
                                        <p:tgtEl>
                                          <p:spTgt spid="84"/>
                                        </p:tgtEl>
                                        <p:attrNameLst>
                                          <p:attrName>style.visibility</p:attrName>
                                        </p:attrNameLst>
                                      </p:cBhvr>
                                      <p:to>
                                        <p:strVal val="visible"/>
                                      </p:to>
                                    </p:set>
                                    <p:animEffect transition="in" filter="wipe(left)">
                                      <p:cBhvr>
                                        <p:cTn id="44" dur="500"/>
                                        <p:tgtEl>
                                          <p:spTgt spid="84"/>
                                        </p:tgtEl>
                                      </p:cBhvr>
                                    </p:animEffect>
                                  </p:childTnLst>
                                </p:cTn>
                              </p:par>
                            </p:childTnLst>
                          </p:cTn>
                        </p:par>
                        <p:par>
                          <p:cTn id="45" fill="hold">
                            <p:stCondLst>
                              <p:cond delay="2750"/>
                            </p:stCondLst>
                            <p:childTnLst>
                              <p:par>
                                <p:cTn id="46" presetID="26" presetClass="emph" presetSubtype="0" fill="hold" grpId="2" nodeType="afterEffect">
                                  <p:stCondLst>
                                    <p:cond delay="0"/>
                                  </p:stCondLst>
                                  <p:childTnLst>
                                    <p:animEffect transition="out" filter="fade">
                                      <p:cBhvr>
                                        <p:cTn id="47" dur="500" tmFilter="0, 0; .2, .5; .8, .5; 1, 0"/>
                                        <p:tgtEl>
                                          <p:spTgt spid="71"/>
                                        </p:tgtEl>
                                      </p:cBhvr>
                                    </p:animEffect>
                                    <p:animScale>
                                      <p:cBhvr>
                                        <p:cTn id="48" dur="250" autoRev="1" fill="hold"/>
                                        <p:tgtEl>
                                          <p:spTgt spid="71"/>
                                        </p:tgtEl>
                                      </p:cBhvr>
                                      <p:by x="105000" y="105000"/>
                                    </p:animScale>
                                  </p:childTnLst>
                                </p:cTn>
                              </p:par>
                              <p:par>
                                <p:cTn id="49" presetID="26" presetClass="emph" presetSubtype="0" fill="hold" nodeType="withEffect">
                                  <p:stCondLst>
                                    <p:cond delay="0"/>
                                  </p:stCondLst>
                                  <p:childTnLst>
                                    <p:animEffect transition="out" filter="fade">
                                      <p:cBhvr>
                                        <p:cTn id="50" dur="500" tmFilter="0, 0; .2, .5; .8, .5; 1, 0"/>
                                        <p:tgtEl>
                                          <p:spTgt spid="72"/>
                                        </p:tgtEl>
                                      </p:cBhvr>
                                    </p:animEffect>
                                    <p:animScale>
                                      <p:cBhvr>
                                        <p:cTn id="51" dur="250" autoRev="1" fill="hold"/>
                                        <p:tgtEl>
                                          <p:spTgt spid="72"/>
                                        </p:tgtEl>
                                      </p:cBhvr>
                                      <p:by x="105000" y="105000"/>
                                    </p:animScale>
                                  </p:childTnLst>
                                </p:cTn>
                              </p:par>
                              <p:par>
                                <p:cTn id="52" presetID="10" presetClass="entr" presetSubtype="0" fill="hold" grpId="0" nodeType="withEffect">
                                  <p:stCondLst>
                                    <p:cond delay="750"/>
                                  </p:stCondLst>
                                  <p:childTnLst>
                                    <p:set>
                                      <p:cBhvr>
                                        <p:cTn id="53" dur="1" fill="hold">
                                          <p:stCondLst>
                                            <p:cond delay="0"/>
                                          </p:stCondLst>
                                        </p:cTn>
                                        <p:tgtEl>
                                          <p:spTgt spid="87"/>
                                        </p:tgtEl>
                                        <p:attrNameLst>
                                          <p:attrName>style.visibility</p:attrName>
                                        </p:attrNameLst>
                                      </p:cBhvr>
                                      <p:to>
                                        <p:strVal val="visible"/>
                                      </p:to>
                                    </p:set>
                                    <p:animEffect transition="in" filter="fade">
                                      <p:cBhvr>
                                        <p:cTn id="54" dur="1000"/>
                                        <p:tgtEl>
                                          <p:spTgt spid="87"/>
                                        </p:tgtEl>
                                      </p:cBhvr>
                                    </p:animEffect>
                                  </p:childTnLst>
                                </p:cTn>
                              </p:par>
                              <p:par>
                                <p:cTn id="55" presetID="56" presetClass="path" presetSubtype="0" accel="50000" decel="50000" fill="hold" grpId="1" nodeType="withEffect">
                                  <p:stCondLst>
                                    <p:cond delay="750"/>
                                  </p:stCondLst>
                                  <p:childTnLst>
                                    <p:animMotion origin="layout" path="M -0.03737 0.04121 L -6.25E-7 -4.44444E-6 " pathEditMode="relative" rAng="0" ptsTypes="AA">
                                      <p:cBhvr>
                                        <p:cTn id="56" dur="700" fill="hold"/>
                                        <p:tgtEl>
                                          <p:spTgt spid="87"/>
                                        </p:tgtEl>
                                        <p:attrNameLst>
                                          <p:attrName>ppt_x</p:attrName>
                                          <p:attrName>ppt_y</p:attrName>
                                        </p:attrNameLst>
                                      </p:cBhvr>
                                      <p:rCtr x="1862" y="-2060"/>
                                    </p:animMotion>
                                  </p:childTnLst>
                                </p:cTn>
                              </p:par>
                              <p:par>
                                <p:cTn id="57" presetID="22" presetClass="entr" presetSubtype="8" fill="hold" nodeType="withEffect">
                                  <p:stCondLst>
                                    <p:cond delay="1250"/>
                                  </p:stCondLst>
                                  <p:childTnLst>
                                    <p:set>
                                      <p:cBhvr>
                                        <p:cTn id="58" dur="1" fill="hold">
                                          <p:stCondLst>
                                            <p:cond delay="0"/>
                                          </p:stCondLst>
                                        </p:cTn>
                                        <p:tgtEl>
                                          <p:spTgt spid="88"/>
                                        </p:tgtEl>
                                        <p:attrNameLst>
                                          <p:attrName>style.visibility</p:attrName>
                                        </p:attrNameLst>
                                      </p:cBhvr>
                                      <p:to>
                                        <p:strVal val="visible"/>
                                      </p:to>
                                    </p:set>
                                    <p:animEffect transition="in" filter="wipe(left)">
                                      <p:cBhvr>
                                        <p:cTn id="59" dur="500"/>
                                        <p:tgtEl>
                                          <p:spTgt spid="88"/>
                                        </p:tgtEl>
                                      </p:cBhvr>
                                    </p:animEffect>
                                  </p:childTnLst>
                                </p:cTn>
                              </p:par>
                              <p:par>
                                <p:cTn id="60" presetID="10" presetClass="entr" presetSubtype="0" fill="hold" grpId="0" nodeType="withEffect">
                                  <p:stCondLst>
                                    <p:cond delay="750"/>
                                  </p:stCondLst>
                                  <p:childTnLst>
                                    <p:set>
                                      <p:cBhvr>
                                        <p:cTn id="61" dur="1" fill="hold">
                                          <p:stCondLst>
                                            <p:cond delay="0"/>
                                          </p:stCondLst>
                                        </p:cTn>
                                        <p:tgtEl>
                                          <p:spTgt spid="91"/>
                                        </p:tgtEl>
                                        <p:attrNameLst>
                                          <p:attrName>style.visibility</p:attrName>
                                        </p:attrNameLst>
                                      </p:cBhvr>
                                      <p:to>
                                        <p:strVal val="visible"/>
                                      </p:to>
                                    </p:set>
                                    <p:animEffect transition="in" filter="fade">
                                      <p:cBhvr>
                                        <p:cTn id="62" dur="1000"/>
                                        <p:tgtEl>
                                          <p:spTgt spid="91"/>
                                        </p:tgtEl>
                                      </p:cBhvr>
                                    </p:animEffect>
                                  </p:childTnLst>
                                </p:cTn>
                              </p:par>
                              <p:par>
                                <p:cTn id="63" presetID="56" presetClass="path" presetSubtype="0" accel="50000" decel="50000" fill="hold" grpId="1" nodeType="withEffect">
                                  <p:stCondLst>
                                    <p:cond delay="750"/>
                                  </p:stCondLst>
                                  <p:childTnLst>
                                    <p:animMotion origin="layout" path="M -0.03737 0.04121 L -6.25E-7 -4.44444E-6 " pathEditMode="relative" rAng="0" ptsTypes="AA">
                                      <p:cBhvr>
                                        <p:cTn id="64" dur="700" fill="hold"/>
                                        <p:tgtEl>
                                          <p:spTgt spid="91"/>
                                        </p:tgtEl>
                                        <p:attrNameLst>
                                          <p:attrName>ppt_x</p:attrName>
                                          <p:attrName>ppt_y</p:attrName>
                                        </p:attrNameLst>
                                      </p:cBhvr>
                                      <p:rCtr x="1862" y="-2060"/>
                                    </p:animMotion>
                                  </p:childTnLst>
                                </p:cTn>
                              </p:par>
                              <p:par>
                                <p:cTn id="65" presetID="22" presetClass="entr" presetSubtype="8" fill="hold" nodeType="withEffect">
                                  <p:stCondLst>
                                    <p:cond delay="1250"/>
                                  </p:stCondLst>
                                  <p:childTnLst>
                                    <p:set>
                                      <p:cBhvr>
                                        <p:cTn id="66" dur="1" fill="hold">
                                          <p:stCondLst>
                                            <p:cond delay="0"/>
                                          </p:stCondLst>
                                        </p:cTn>
                                        <p:tgtEl>
                                          <p:spTgt spid="92"/>
                                        </p:tgtEl>
                                        <p:attrNameLst>
                                          <p:attrName>style.visibility</p:attrName>
                                        </p:attrNameLst>
                                      </p:cBhvr>
                                      <p:to>
                                        <p:strVal val="visible"/>
                                      </p:to>
                                    </p:set>
                                    <p:animEffect transition="in" filter="wipe(left)">
                                      <p:cBhvr>
                                        <p:cTn id="67" dur="500"/>
                                        <p:tgtEl>
                                          <p:spTgt spid="92"/>
                                        </p:tgtEl>
                                      </p:cBhvr>
                                    </p:animEffect>
                                  </p:childTnLst>
                                </p:cTn>
                              </p:par>
                              <p:par>
                                <p:cTn id="68" presetID="10" presetClass="entr" presetSubtype="0" fill="hold" grpId="0" nodeType="withEffect">
                                  <p:stCondLst>
                                    <p:cond delay="500"/>
                                  </p:stCondLst>
                                  <p:childTnLst>
                                    <p:set>
                                      <p:cBhvr>
                                        <p:cTn id="69" dur="1" fill="hold">
                                          <p:stCondLst>
                                            <p:cond delay="0"/>
                                          </p:stCondLst>
                                        </p:cTn>
                                        <p:tgtEl>
                                          <p:spTgt spid="95"/>
                                        </p:tgtEl>
                                        <p:attrNameLst>
                                          <p:attrName>style.visibility</p:attrName>
                                        </p:attrNameLst>
                                      </p:cBhvr>
                                      <p:to>
                                        <p:strVal val="visible"/>
                                      </p:to>
                                    </p:set>
                                    <p:animEffect transition="in" filter="fade">
                                      <p:cBhvr>
                                        <p:cTn id="70" dur="1000"/>
                                        <p:tgtEl>
                                          <p:spTgt spid="95"/>
                                        </p:tgtEl>
                                      </p:cBhvr>
                                    </p:animEffect>
                                  </p:childTnLst>
                                </p:cTn>
                              </p:par>
                              <p:par>
                                <p:cTn id="71" presetID="56" presetClass="path" presetSubtype="0" accel="50000" decel="50000" fill="hold" grpId="1" nodeType="withEffect">
                                  <p:stCondLst>
                                    <p:cond delay="500"/>
                                  </p:stCondLst>
                                  <p:childTnLst>
                                    <p:animMotion origin="layout" path="M -0.03737 0.0412 L -6.25E-7 -7.40741E-7 " pathEditMode="relative" rAng="0" ptsTypes="AA">
                                      <p:cBhvr>
                                        <p:cTn id="72" dur="700" fill="hold"/>
                                        <p:tgtEl>
                                          <p:spTgt spid="95"/>
                                        </p:tgtEl>
                                        <p:attrNameLst>
                                          <p:attrName>ppt_x</p:attrName>
                                          <p:attrName>ppt_y</p:attrName>
                                        </p:attrNameLst>
                                      </p:cBhvr>
                                      <p:rCtr x="1862" y="-2060"/>
                                    </p:animMotion>
                                  </p:childTnLst>
                                </p:cTn>
                              </p:par>
                              <p:par>
                                <p:cTn id="73" presetID="22" presetClass="entr" presetSubtype="8" fill="hold" nodeType="withEffect">
                                  <p:stCondLst>
                                    <p:cond delay="750"/>
                                  </p:stCondLst>
                                  <p:childTnLst>
                                    <p:set>
                                      <p:cBhvr>
                                        <p:cTn id="74" dur="1" fill="hold">
                                          <p:stCondLst>
                                            <p:cond delay="0"/>
                                          </p:stCondLst>
                                        </p:cTn>
                                        <p:tgtEl>
                                          <p:spTgt spid="96"/>
                                        </p:tgtEl>
                                        <p:attrNameLst>
                                          <p:attrName>style.visibility</p:attrName>
                                        </p:attrNameLst>
                                      </p:cBhvr>
                                      <p:to>
                                        <p:strVal val="visible"/>
                                      </p:to>
                                    </p:set>
                                    <p:animEffect transition="in" filter="wipe(left)">
                                      <p:cBhvr>
                                        <p:cTn id="75" dur="500"/>
                                        <p:tgtEl>
                                          <p:spTgt spid="96"/>
                                        </p:tgtEl>
                                      </p:cBhvr>
                                    </p:animEffect>
                                  </p:childTnLst>
                                </p:cTn>
                              </p:par>
                              <p:par>
                                <p:cTn id="76" presetID="10" presetClass="entr" presetSubtype="0" fill="hold" grpId="0" nodeType="withEffect">
                                  <p:stCondLst>
                                    <p:cond delay="750"/>
                                  </p:stCondLst>
                                  <p:childTnLst>
                                    <p:set>
                                      <p:cBhvr>
                                        <p:cTn id="77" dur="1" fill="hold">
                                          <p:stCondLst>
                                            <p:cond delay="0"/>
                                          </p:stCondLst>
                                        </p:cTn>
                                        <p:tgtEl>
                                          <p:spTgt spid="99"/>
                                        </p:tgtEl>
                                        <p:attrNameLst>
                                          <p:attrName>style.visibility</p:attrName>
                                        </p:attrNameLst>
                                      </p:cBhvr>
                                      <p:to>
                                        <p:strVal val="visible"/>
                                      </p:to>
                                    </p:set>
                                    <p:animEffect transition="in" filter="fade">
                                      <p:cBhvr>
                                        <p:cTn id="78" dur="1000"/>
                                        <p:tgtEl>
                                          <p:spTgt spid="99"/>
                                        </p:tgtEl>
                                      </p:cBhvr>
                                    </p:animEffect>
                                  </p:childTnLst>
                                </p:cTn>
                              </p:par>
                              <p:par>
                                <p:cTn id="79" presetID="56" presetClass="path" presetSubtype="0" accel="50000" decel="50000" fill="hold" grpId="1" nodeType="withEffect">
                                  <p:stCondLst>
                                    <p:cond delay="750"/>
                                  </p:stCondLst>
                                  <p:childTnLst>
                                    <p:animMotion origin="layout" path="M -0.03737 0.04121 L -6.25E-7 -4.44444E-6 " pathEditMode="relative" rAng="0" ptsTypes="AA">
                                      <p:cBhvr>
                                        <p:cTn id="80" dur="700" fill="hold"/>
                                        <p:tgtEl>
                                          <p:spTgt spid="99"/>
                                        </p:tgtEl>
                                        <p:attrNameLst>
                                          <p:attrName>ppt_x</p:attrName>
                                          <p:attrName>ppt_y</p:attrName>
                                        </p:attrNameLst>
                                      </p:cBhvr>
                                      <p:rCtr x="1862" y="-2060"/>
                                    </p:animMotion>
                                  </p:childTnLst>
                                </p:cTn>
                              </p:par>
                              <p:par>
                                <p:cTn id="81" presetID="22" presetClass="entr" presetSubtype="8" fill="hold" nodeType="withEffect">
                                  <p:stCondLst>
                                    <p:cond delay="1250"/>
                                  </p:stCondLst>
                                  <p:childTnLst>
                                    <p:set>
                                      <p:cBhvr>
                                        <p:cTn id="82" dur="1" fill="hold">
                                          <p:stCondLst>
                                            <p:cond delay="0"/>
                                          </p:stCondLst>
                                        </p:cTn>
                                        <p:tgtEl>
                                          <p:spTgt spid="100"/>
                                        </p:tgtEl>
                                        <p:attrNameLst>
                                          <p:attrName>style.visibility</p:attrName>
                                        </p:attrNameLst>
                                      </p:cBhvr>
                                      <p:to>
                                        <p:strVal val="visible"/>
                                      </p:to>
                                    </p:set>
                                    <p:animEffect transition="in" filter="wipe(left)">
                                      <p:cBhvr>
                                        <p:cTn id="83"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71" grpId="1" animBg="1"/>
      <p:bldP spid="71" grpId="2" animBg="1"/>
      <p:bldP spid="75" grpId="0" animBg="1"/>
      <p:bldP spid="75" grpId="1" animBg="1"/>
      <p:bldP spid="79" grpId="0" animBg="1"/>
      <p:bldP spid="79" grpId="1" animBg="1"/>
      <p:bldP spid="83" grpId="0" animBg="1"/>
      <p:bldP spid="83" grpId="1" animBg="1"/>
      <p:bldP spid="87" grpId="0" animBg="1"/>
      <p:bldP spid="87" grpId="1" animBg="1"/>
      <p:bldP spid="91" grpId="0" animBg="1"/>
      <p:bldP spid="91" grpId="1" animBg="1"/>
      <p:bldP spid="95" grpId="0" animBg="1"/>
      <p:bldP spid="95" grpId="1" animBg="1"/>
      <p:bldP spid="99" grpId="0" animBg="1"/>
      <p:bldP spid="99"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作者简介</a:t>
            </a:r>
            <a:endParaRPr lang="zh-CN" altLang="en-US" sz="2800" b="1" dirty="0">
              <a:solidFill>
                <a:srgbClr val="005DA2"/>
              </a:solidFill>
              <a:latin typeface="微软雅黑" pitchFamily="34" charset="-122"/>
              <a:ea typeface="微软雅黑" pitchFamily="34" charset="-122"/>
            </a:endParaRPr>
          </a:p>
        </p:txBody>
      </p:sp>
      <p:sp>
        <p:nvSpPr>
          <p:cNvPr id="8" name="矩形 7"/>
          <p:cNvSpPr/>
          <p:nvPr/>
        </p:nvSpPr>
        <p:spPr>
          <a:xfrm>
            <a:off x="849157" y="1539392"/>
            <a:ext cx="1261884" cy="523220"/>
          </a:xfrm>
          <a:prstGeom prst="rect">
            <a:avLst/>
          </a:prstGeom>
          <a:noFill/>
        </p:spPr>
        <p:txBody>
          <a:bodyPr wrap="none" lIns="91440" tIns="45720" rIns="91440" bIns="45720">
            <a:spAutoFit/>
          </a:bodyPr>
          <a:lstStyle/>
          <a:p>
            <a:pPr algn="ctr"/>
            <a:r>
              <a:rPr lang="zh-CN" altLang="en-US" sz="2800" b="1" dirty="0" smtClean="0"/>
              <a:t>曹东刚</a:t>
            </a:r>
            <a:endParaRPr lang="zh-CN" altLang="en-US" sz="2800" b="1" cap="none" spc="0" dirty="0">
              <a:ln w="0"/>
              <a:solidFill>
                <a:schemeClr val="tx1"/>
              </a:solidFill>
              <a:effectLst>
                <a:outerShdw blurRad="38100" dist="19050" dir="2700000" algn="tl" rotWithShape="0">
                  <a:schemeClr val="dk1">
                    <a:alpha val="40000"/>
                  </a:schemeClr>
                </a:outerShdw>
              </a:effectLst>
            </a:endParaRPr>
          </a:p>
        </p:txBody>
      </p:sp>
      <p:sp>
        <p:nvSpPr>
          <p:cNvPr id="9" name="文本框 8"/>
          <p:cNvSpPr txBox="1"/>
          <p:nvPr/>
        </p:nvSpPr>
        <p:spPr>
          <a:xfrm>
            <a:off x="1058615" y="2332802"/>
            <a:ext cx="9793088" cy="962956"/>
          </a:xfrm>
          <a:prstGeom prst="rect">
            <a:avLst/>
          </a:prstGeom>
          <a:noFill/>
        </p:spPr>
        <p:txBody>
          <a:bodyPr wrap="square" rtlCol="0">
            <a:spAutoFit/>
          </a:bodyPr>
          <a:lstStyle/>
          <a:p>
            <a:pPr>
              <a:lnSpc>
                <a:spcPct val="150000"/>
              </a:lnSpc>
            </a:pPr>
            <a:r>
              <a:rPr lang="zh-CN" altLang="en-US" sz="2000" dirty="0" smtClean="0"/>
              <a:t>        北京大学</a:t>
            </a:r>
            <a:r>
              <a:rPr lang="zh-CN" altLang="en-US" sz="2000" dirty="0"/>
              <a:t>电子工程与计算机科学学院副教授，主要研究方向包括软件系统、分布式技算、云计算和大数据处理。曾经参加过</a:t>
            </a:r>
            <a:r>
              <a:rPr lang="en-US" altLang="zh-CN" sz="2000" dirty="0"/>
              <a:t>PKUAS</a:t>
            </a:r>
            <a:r>
              <a:rPr lang="zh-CN" altLang="en-US" sz="2000" dirty="0"/>
              <a:t>、</a:t>
            </a:r>
            <a:r>
              <a:rPr lang="en-US" altLang="zh-CN" sz="2000" dirty="0" err="1"/>
              <a:t>UniAS</a:t>
            </a:r>
            <a:r>
              <a:rPr lang="zh-CN" altLang="en-US" sz="2000" dirty="0"/>
              <a:t>、</a:t>
            </a:r>
            <a:r>
              <a:rPr lang="en-US" altLang="zh-CN" sz="2000" dirty="0" err="1"/>
              <a:t>Docklet</a:t>
            </a:r>
            <a:r>
              <a:rPr lang="zh-CN" altLang="en-US" sz="2000" dirty="0"/>
              <a:t>等项目。</a:t>
            </a:r>
            <a:endParaRPr lang="zh-CN" altLang="en-US" sz="1800" dirty="0"/>
          </a:p>
        </p:txBody>
      </p:sp>
      <p:sp>
        <p:nvSpPr>
          <p:cNvPr id="14" name="矩形 13"/>
          <p:cNvSpPr/>
          <p:nvPr/>
        </p:nvSpPr>
        <p:spPr>
          <a:xfrm>
            <a:off x="849157" y="3652133"/>
            <a:ext cx="1261884" cy="523220"/>
          </a:xfrm>
          <a:prstGeom prst="rect">
            <a:avLst/>
          </a:prstGeom>
          <a:noFill/>
        </p:spPr>
        <p:txBody>
          <a:bodyPr wrap="none" lIns="91440" tIns="45720" rIns="91440" bIns="45720">
            <a:spAutoFit/>
          </a:bodyPr>
          <a:lstStyle/>
          <a:p>
            <a:pPr algn="ctr"/>
            <a:r>
              <a:rPr lang="zh-CN" altLang="en-US" sz="2800" b="1" dirty="0" smtClean="0"/>
              <a:t>曹建农</a:t>
            </a:r>
            <a:endParaRPr lang="zh-CN" altLang="en-US" sz="2800" b="1" cap="none" spc="0" dirty="0">
              <a:ln w="0"/>
              <a:solidFill>
                <a:schemeClr val="tx1"/>
              </a:solidFill>
              <a:effectLst>
                <a:outerShdw blurRad="38100" dist="19050" dir="2700000" algn="tl" rotWithShape="0">
                  <a:schemeClr val="dk1">
                    <a:alpha val="40000"/>
                  </a:schemeClr>
                </a:outerShdw>
              </a:effectLst>
            </a:endParaRPr>
          </a:p>
        </p:txBody>
      </p:sp>
      <p:sp>
        <p:nvSpPr>
          <p:cNvPr id="15" name="文本框 14"/>
          <p:cNvSpPr txBox="1"/>
          <p:nvPr/>
        </p:nvSpPr>
        <p:spPr>
          <a:xfrm>
            <a:off x="1058615" y="4445543"/>
            <a:ext cx="9793088" cy="1424621"/>
          </a:xfrm>
          <a:prstGeom prst="rect">
            <a:avLst/>
          </a:prstGeom>
          <a:noFill/>
        </p:spPr>
        <p:txBody>
          <a:bodyPr wrap="square" rtlCol="0">
            <a:spAutoFit/>
          </a:bodyPr>
          <a:lstStyle/>
          <a:p>
            <a:pPr>
              <a:lnSpc>
                <a:spcPct val="150000"/>
              </a:lnSpc>
            </a:pPr>
            <a:r>
              <a:rPr lang="en-US" altLang="zh-CN" sz="2000" dirty="0" smtClean="0"/>
              <a:t>        </a:t>
            </a:r>
            <a:r>
              <a:rPr lang="zh-CN" altLang="zh-CN" sz="2000" dirty="0" smtClean="0"/>
              <a:t>香港理工大学电子计算学院</a:t>
            </a:r>
            <a:r>
              <a:rPr lang="zh-CN" altLang="zh-CN" sz="2000" dirty="0"/>
              <a:t>讲座教授、互联网与移动计算实验室主任。主要研究方向包括并行和分布式计算、无线网络和移动计算、大数据和云计算、普适计算、容错计算等。</a:t>
            </a:r>
            <a:endParaRPr lang="zh-CN" altLang="en-US" sz="1600" dirty="0"/>
          </a:p>
        </p:txBody>
      </p:sp>
    </p:spTree>
    <p:extLst>
      <p:ext uri="{BB962C8B-B14F-4D97-AF65-F5344CB8AC3E}">
        <p14:creationId xmlns:p14="http://schemas.microsoft.com/office/powerpoint/2010/main" val="1246049785"/>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作者简介</a:t>
            </a:r>
            <a:endParaRPr lang="zh-CN" altLang="en-US" sz="2800" b="1" dirty="0">
              <a:solidFill>
                <a:srgbClr val="005DA2"/>
              </a:solidFill>
              <a:latin typeface="微软雅黑" pitchFamily="34" charset="-122"/>
              <a:ea typeface="微软雅黑" pitchFamily="34" charset="-122"/>
            </a:endParaRPr>
          </a:p>
        </p:txBody>
      </p:sp>
      <p:sp>
        <p:nvSpPr>
          <p:cNvPr id="10" name="矩形 9"/>
          <p:cNvSpPr/>
          <p:nvPr/>
        </p:nvSpPr>
        <p:spPr>
          <a:xfrm>
            <a:off x="955082" y="1556264"/>
            <a:ext cx="906017" cy="523220"/>
          </a:xfrm>
          <a:prstGeom prst="rect">
            <a:avLst/>
          </a:prstGeom>
          <a:noFill/>
        </p:spPr>
        <p:txBody>
          <a:bodyPr wrap="none" lIns="91440" tIns="45720" rIns="91440" bIns="45720">
            <a:spAutoFit/>
          </a:bodyPr>
          <a:lstStyle/>
          <a:p>
            <a:pPr algn="ctr"/>
            <a:r>
              <a:rPr lang="zh-CN" altLang="en-US" sz="2800" b="1" dirty="0" smtClean="0"/>
              <a:t>梅宏</a:t>
            </a:r>
            <a:endParaRPr lang="zh-CN" altLang="en-US" sz="2800" b="1" cap="none" spc="0" dirty="0">
              <a:ln w="0"/>
              <a:solidFill>
                <a:schemeClr val="tx1"/>
              </a:solidFill>
              <a:effectLst>
                <a:outerShdw blurRad="38100" dist="19050" dir="2700000" algn="tl" rotWithShape="0">
                  <a:schemeClr val="dk1">
                    <a:alpha val="40000"/>
                  </a:schemeClr>
                </a:outerShdw>
              </a:effectLst>
            </a:endParaRPr>
          </a:p>
        </p:txBody>
      </p:sp>
      <p:sp>
        <p:nvSpPr>
          <p:cNvPr id="12" name="文本框 11"/>
          <p:cNvSpPr txBox="1"/>
          <p:nvPr/>
        </p:nvSpPr>
        <p:spPr>
          <a:xfrm>
            <a:off x="986607" y="2349674"/>
            <a:ext cx="9793088" cy="2347950"/>
          </a:xfrm>
          <a:prstGeom prst="rect">
            <a:avLst/>
          </a:prstGeom>
          <a:noFill/>
        </p:spPr>
        <p:txBody>
          <a:bodyPr wrap="square" rtlCol="0">
            <a:spAutoFit/>
          </a:bodyPr>
          <a:lstStyle/>
          <a:p>
            <a:pPr>
              <a:lnSpc>
                <a:spcPct val="150000"/>
              </a:lnSpc>
            </a:pPr>
            <a:r>
              <a:rPr lang="zh-CN" altLang="en-US" sz="2000" dirty="0" smtClean="0"/>
              <a:t>        中国科学院</a:t>
            </a:r>
            <a:r>
              <a:rPr lang="zh-CN" altLang="en-US" sz="2000" dirty="0"/>
              <a:t>院士，现任北京理工大学常务副校长、北京大学高可信软件技术教育部重点实验室主任。主要研究方向包括构软件中间件、软件构件技术、开发方法学、软件复用等。承担了数十项国家级科学项目，两次担任国家</a:t>
            </a:r>
            <a:r>
              <a:rPr lang="en-US" altLang="zh-CN" sz="2000" dirty="0"/>
              <a:t>973</a:t>
            </a:r>
            <a:r>
              <a:rPr lang="zh-CN" altLang="en-US" sz="2000" dirty="0"/>
              <a:t>计划项目首席科学家，获国家自然科学二等奖、国家技术发明二等奖、国家科技进步二等奖、教育部自然科学一等奖、教育部技术发明一等奖等科技成果奖励。</a:t>
            </a:r>
            <a:endParaRPr lang="zh-CN" altLang="en-US" sz="1800" dirty="0"/>
          </a:p>
        </p:txBody>
      </p:sp>
    </p:spTree>
    <p:extLst>
      <p:ext uri="{BB962C8B-B14F-4D97-AF65-F5344CB8AC3E}">
        <p14:creationId xmlns:p14="http://schemas.microsoft.com/office/powerpoint/2010/main" val="216129138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术语介绍</a:t>
            </a:r>
            <a:endParaRPr lang="zh-CN" altLang="en-US" sz="2800" b="1" dirty="0">
              <a:solidFill>
                <a:srgbClr val="005DA2"/>
              </a:solidFill>
              <a:latin typeface="微软雅黑" pitchFamily="34" charset="-122"/>
              <a:ea typeface="微软雅黑" pitchFamily="34" charset="-122"/>
            </a:endParaRPr>
          </a:p>
        </p:txBody>
      </p:sp>
      <p:sp>
        <p:nvSpPr>
          <p:cNvPr id="10" name="矩形 9"/>
          <p:cNvSpPr/>
          <p:nvPr/>
        </p:nvSpPr>
        <p:spPr>
          <a:xfrm>
            <a:off x="955082" y="1556264"/>
            <a:ext cx="906017" cy="523220"/>
          </a:xfrm>
          <a:prstGeom prst="rect">
            <a:avLst/>
          </a:prstGeom>
          <a:noFill/>
        </p:spPr>
        <p:txBody>
          <a:bodyPr wrap="none" lIns="91440" tIns="45720" rIns="91440" bIns="45720">
            <a:spAutoFit/>
          </a:bodyPr>
          <a:lstStyle/>
          <a:p>
            <a:pPr algn="ctr"/>
            <a:r>
              <a:rPr lang="zh-CN" altLang="en-US" sz="2800" b="1" dirty="0" smtClean="0"/>
              <a:t>构件</a:t>
            </a:r>
            <a:endParaRPr lang="zh-CN" altLang="en-US" sz="2800" b="1" cap="none" spc="0" dirty="0">
              <a:ln w="0"/>
              <a:solidFill>
                <a:schemeClr val="tx1"/>
              </a:solidFill>
              <a:effectLst>
                <a:outerShdw blurRad="38100" dist="19050" dir="2700000" algn="tl" rotWithShape="0">
                  <a:schemeClr val="dk1">
                    <a:alpha val="40000"/>
                  </a:schemeClr>
                </a:outerShdw>
              </a:effectLst>
            </a:endParaRPr>
          </a:p>
        </p:txBody>
      </p:sp>
      <p:sp>
        <p:nvSpPr>
          <p:cNvPr id="12" name="文本框 11"/>
          <p:cNvSpPr txBox="1"/>
          <p:nvPr/>
        </p:nvSpPr>
        <p:spPr>
          <a:xfrm>
            <a:off x="974693" y="2278522"/>
            <a:ext cx="9793088" cy="1886286"/>
          </a:xfrm>
          <a:prstGeom prst="rect">
            <a:avLst/>
          </a:prstGeom>
          <a:noFill/>
        </p:spPr>
        <p:txBody>
          <a:bodyPr wrap="square" rtlCol="0">
            <a:spAutoFit/>
          </a:bodyPr>
          <a:lstStyle/>
          <a:p>
            <a:pPr>
              <a:lnSpc>
                <a:spcPct val="150000"/>
              </a:lnSpc>
            </a:pPr>
            <a:r>
              <a:rPr lang="zh-CN" altLang="en-US" sz="2000" dirty="0" smtClean="0"/>
              <a:t>        构件</a:t>
            </a:r>
            <a:r>
              <a:rPr lang="zh-CN" altLang="en-US" sz="2000" dirty="0"/>
              <a:t>是具有某种功能的可重用的软件模板单元，是软件体系结构的组成元素</a:t>
            </a:r>
            <a:r>
              <a:rPr lang="zh-CN" altLang="en-US" sz="2000" dirty="0" smtClean="0"/>
              <a:t>。</a:t>
            </a:r>
            <a:r>
              <a:rPr lang="zh-CN" altLang="en-US" sz="2000" dirty="0"/>
              <a:t>按照</a:t>
            </a:r>
            <a:r>
              <a:rPr lang="zh-CN" altLang="en-US" sz="2000" dirty="0" smtClean="0"/>
              <a:t>构件</a:t>
            </a:r>
            <a:r>
              <a:rPr lang="zh-CN" altLang="en-US" sz="2000" dirty="0"/>
              <a:t>功能进行划分，可分为处理构件、数据构件和连接构件三种。处理构件负责对数据进行加工，数据构件是被加工的信息，连接构件把体系结构的不同部分组合连接起来。</a:t>
            </a:r>
            <a:endParaRPr lang="zh-CN" altLang="en-US" sz="1800" dirty="0"/>
          </a:p>
        </p:txBody>
      </p:sp>
      <p:sp>
        <p:nvSpPr>
          <p:cNvPr id="7" name="矩形 6"/>
          <p:cNvSpPr/>
          <p:nvPr/>
        </p:nvSpPr>
        <p:spPr>
          <a:xfrm>
            <a:off x="834513" y="4490750"/>
            <a:ext cx="1266693" cy="523220"/>
          </a:xfrm>
          <a:prstGeom prst="rect">
            <a:avLst/>
          </a:prstGeom>
          <a:noFill/>
        </p:spPr>
        <p:txBody>
          <a:bodyPr wrap="none" lIns="91440" tIns="45720" rIns="91440" bIns="45720">
            <a:spAutoFit/>
          </a:bodyPr>
          <a:lstStyle/>
          <a:p>
            <a:pPr algn="ctr"/>
            <a:r>
              <a:rPr lang="zh-CN" altLang="en-US" sz="2800" b="1" dirty="0" smtClean="0"/>
              <a:t>连接子</a:t>
            </a:r>
            <a:endParaRPr lang="zh-CN" altLang="en-US" sz="2800" b="1" cap="none" spc="0" dirty="0">
              <a:ln w="0"/>
              <a:solidFill>
                <a:schemeClr val="tx1"/>
              </a:solidFill>
              <a:effectLst>
                <a:outerShdw blurRad="38100" dist="19050" dir="2700000" algn="tl" rotWithShape="0">
                  <a:schemeClr val="dk1">
                    <a:alpha val="40000"/>
                  </a:schemeClr>
                </a:outerShdw>
              </a:effectLst>
            </a:endParaRPr>
          </a:p>
        </p:txBody>
      </p:sp>
      <p:sp>
        <p:nvSpPr>
          <p:cNvPr id="8" name="文本框 7"/>
          <p:cNvSpPr txBox="1"/>
          <p:nvPr/>
        </p:nvSpPr>
        <p:spPr>
          <a:xfrm>
            <a:off x="974693" y="5082778"/>
            <a:ext cx="9793088" cy="962956"/>
          </a:xfrm>
          <a:prstGeom prst="rect">
            <a:avLst/>
          </a:prstGeom>
          <a:noFill/>
        </p:spPr>
        <p:txBody>
          <a:bodyPr wrap="square" rtlCol="0">
            <a:spAutoFit/>
          </a:bodyPr>
          <a:lstStyle/>
          <a:p>
            <a:pPr>
              <a:lnSpc>
                <a:spcPct val="150000"/>
              </a:lnSpc>
            </a:pPr>
            <a:r>
              <a:rPr lang="zh-CN" altLang="en-US" sz="2000" dirty="0" smtClean="0"/>
              <a:t>         连接子</a:t>
            </a:r>
            <a:r>
              <a:rPr lang="zh-CN" altLang="en-US" sz="2000" dirty="0"/>
              <a:t>也叫做连接件，是软件体系结构的一部分，主要负责构件之间的交互。常见的连接子包括管道、过程调用、事件广播、</a:t>
            </a:r>
            <a:r>
              <a:rPr lang="en-US" altLang="zh-CN" sz="2000" dirty="0"/>
              <a:t>BS</a:t>
            </a:r>
            <a:r>
              <a:rPr lang="zh-CN" altLang="en-US" sz="2000" dirty="0"/>
              <a:t>通信协议、</a:t>
            </a:r>
            <a:r>
              <a:rPr lang="en-US" altLang="zh-CN" sz="2000" dirty="0"/>
              <a:t>SQL</a:t>
            </a:r>
            <a:r>
              <a:rPr lang="zh-CN" altLang="en-US" sz="2000" dirty="0"/>
              <a:t>链接</a:t>
            </a:r>
            <a:r>
              <a:rPr lang="zh-CN" altLang="en-US" sz="2000" dirty="0" smtClean="0"/>
              <a:t>等。</a:t>
            </a:r>
            <a:endParaRPr lang="zh-CN" altLang="en-US" sz="1800" dirty="0"/>
          </a:p>
        </p:txBody>
      </p:sp>
    </p:spTree>
    <p:extLst>
      <p:ext uri="{BB962C8B-B14F-4D97-AF65-F5344CB8AC3E}">
        <p14:creationId xmlns:p14="http://schemas.microsoft.com/office/powerpoint/2010/main" val="2654307583"/>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解决问题</a:t>
            </a:r>
            <a:endParaRPr lang="zh-CN" altLang="en-US" sz="2800" b="1" dirty="0">
              <a:solidFill>
                <a:srgbClr val="005DA2"/>
              </a:solidFill>
              <a:latin typeface="微软雅黑" pitchFamily="34" charset="-122"/>
              <a:ea typeface="微软雅黑" pitchFamily="34" charset="-122"/>
            </a:endParaRPr>
          </a:p>
        </p:txBody>
      </p:sp>
      <p:sp>
        <p:nvSpPr>
          <p:cNvPr id="9" name="文本框 8"/>
          <p:cNvSpPr txBox="1"/>
          <p:nvPr/>
        </p:nvSpPr>
        <p:spPr>
          <a:xfrm>
            <a:off x="554559" y="1214695"/>
            <a:ext cx="11161240" cy="4656275"/>
          </a:xfrm>
          <a:prstGeom prst="rect">
            <a:avLst/>
          </a:prstGeom>
          <a:noFill/>
        </p:spPr>
        <p:txBody>
          <a:bodyPr wrap="square" rtlCol="0">
            <a:spAutoFit/>
          </a:bodyPr>
          <a:lstStyle/>
          <a:p>
            <a:pPr>
              <a:lnSpc>
                <a:spcPct val="150000"/>
              </a:lnSpc>
            </a:pPr>
            <a:r>
              <a:rPr lang="zh-CN" altLang="en-US" sz="2000" dirty="0" smtClean="0"/>
              <a:t>         在</a:t>
            </a:r>
            <a:r>
              <a:rPr lang="zh-CN" altLang="en-US" sz="2000" dirty="0"/>
              <a:t>软件体系结构研究中，连接子是与构件同等重要的一阶实体，但是研究进展并不如人意，目前连接子的研究大多局限于体系结构设计阶段的建模与验证，大多数体系结构描述语言只提供了很简单的连接子模型，连接子的行为也大多仅局限于通信。更为重要的是，在软件生命周期的另一个重要阶段</a:t>
            </a:r>
            <a:r>
              <a:rPr lang="en-US" altLang="zh-CN" sz="2000" dirty="0"/>
              <a:t>——</a:t>
            </a:r>
            <a:r>
              <a:rPr lang="zh-CN" altLang="en-US" sz="2000" dirty="0"/>
              <a:t>运行时刻，一直缺少对连接子的显式支持机制</a:t>
            </a:r>
            <a:r>
              <a:rPr lang="zh-CN" altLang="en-US" sz="2000" dirty="0" smtClean="0"/>
              <a:t>。</a:t>
            </a:r>
            <a:endParaRPr lang="en-US" altLang="zh-CN" sz="2000" dirty="0" smtClean="0"/>
          </a:p>
          <a:p>
            <a:pPr>
              <a:lnSpc>
                <a:spcPct val="150000"/>
              </a:lnSpc>
            </a:pPr>
            <a:endParaRPr lang="zh-CN" altLang="en-US" sz="2000" dirty="0"/>
          </a:p>
          <a:p>
            <a:pPr>
              <a:lnSpc>
                <a:spcPct val="150000"/>
              </a:lnSpc>
            </a:pPr>
            <a:r>
              <a:rPr lang="zh-CN" altLang="en-US" sz="2000" dirty="0" smtClean="0"/>
              <a:t>        本文</a:t>
            </a:r>
            <a:r>
              <a:rPr lang="zh-CN" altLang="en-US" sz="2000" dirty="0"/>
              <a:t>描述了一种在</a:t>
            </a:r>
            <a:r>
              <a:rPr lang="en-US" altLang="zh-CN" sz="2000" dirty="0"/>
              <a:t>J2EE</a:t>
            </a:r>
            <a:r>
              <a:rPr lang="zh-CN" altLang="en-US" sz="2000" dirty="0"/>
              <a:t>应用服务器</a:t>
            </a:r>
            <a:r>
              <a:rPr lang="en-US" altLang="zh-CN" sz="2000" dirty="0"/>
              <a:t>PKUAS</a:t>
            </a:r>
            <a:r>
              <a:rPr lang="zh-CN" altLang="en-US" sz="2000" dirty="0"/>
              <a:t>中显示支持用户自定义连接子的技术。该技术可以帮助用户在不必修改已有业务逻辑的前提下，方便、灵活地在应用的部署或运行时刻在连接子中通过 </a:t>
            </a:r>
            <a:r>
              <a:rPr lang="en-US" altLang="zh-CN" sz="2000" dirty="0"/>
              <a:t>Advice </a:t>
            </a:r>
            <a:r>
              <a:rPr lang="zh-CN" altLang="en-US" sz="2000" dirty="0"/>
              <a:t>动态添加新的处理逻辑。同时，</a:t>
            </a:r>
            <a:r>
              <a:rPr lang="en-US" altLang="zh-CN" sz="2000" dirty="0"/>
              <a:t>PKUAS </a:t>
            </a:r>
            <a:r>
              <a:rPr lang="zh-CN" altLang="en-US" sz="2000" dirty="0"/>
              <a:t>连接子的发布则借鉴了</a:t>
            </a:r>
            <a:r>
              <a:rPr lang="en-US" altLang="zh-CN" sz="2000" dirty="0"/>
              <a:t>JINI </a:t>
            </a:r>
            <a:r>
              <a:rPr lang="zh-CN" altLang="en-US" sz="2000" dirty="0"/>
              <a:t>的思想，连接子在应用部署时刻由应用服务器动态生成并发布到名字服务中，由客户端在运行时刻透明地下载到本地加载。这种方法体现了良好的关注点分离原则，交互机制灵活，模块化程度高，有利于系统的维护和演化。</a:t>
            </a:r>
          </a:p>
        </p:txBody>
      </p:sp>
    </p:spTree>
    <p:extLst>
      <p:ext uri="{BB962C8B-B14F-4D97-AF65-F5344CB8AC3E}">
        <p14:creationId xmlns:p14="http://schemas.microsoft.com/office/powerpoint/2010/main" val="308046809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技术路线</a:t>
            </a:r>
            <a:endParaRPr lang="zh-CN" altLang="en-US" sz="2800" b="1" dirty="0">
              <a:solidFill>
                <a:srgbClr val="005DA2"/>
              </a:solidFill>
              <a:latin typeface="微软雅黑" pitchFamily="34" charset="-122"/>
              <a:ea typeface="微软雅黑" pitchFamily="34" charset="-122"/>
            </a:endParaRPr>
          </a:p>
        </p:txBody>
      </p:sp>
      <p:sp>
        <p:nvSpPr>
          <p:cNvPr id="7" name="文本框 6"/>
          <p:cNvSpPr txBox="1"/>
          <p:nvPr/>
        </p:nvSpPr>
        <p:spPr>
          <a:xfrm>
            <a:off x="518555" y="1733884"/>
            <a:ext cx="11233248" cy="3785652"/>
          </a:xfrm>
          <a:prstGeom prst="rect">
            <a:avLst/>
          </a:prstGeom>
          <a:noFill/>
        </p:spPr>
        <p:txBody>
          <a:bodyPr wrap="square" rtlCol="0">
            <a:spAutoFit/>
          </a:bodyPr>
          <a:lstStyle/>
          <a:p>
            <a:pPr>
              <a:lnSpc>
                <a:spcPct val="150000"/>
              </a:lnSpc>
            </a:pPr>
            <a:r>
              <a:rPr lang="zh-CN" altLang="en-US" sz="2000" dirty="0" smtClean="0"/>
              <a:t>        在</a:t>
            </a:r>
            <a:r>
              <a:rPr lang="en-US" altLang="zh-CN" sz="2000" dirty="0"/>
              <a:t>PKUAS</a:t>
            </a:r>
            <a:r>
              <a:rPr lang="zh-CN" altLang="en-US" sz="2000" dirty="0"/>
              <a:t>中，使用</a:t>
            </a:r>
            <a:r>
              <a:rPr lang="en-US" altLang="zh-CN" sz="2000" dirty="0"/>
              <a:t>Advice</a:t>
            </a:r>
            <a:r>
              <a:rPr lang="zh-CN" altLang="en-US" sz="2000" dirty="0"/>
              <a:t>描述构件之间的交互行为。</a:t>
            </a:r>
            <a:r>
              <a:rPr lang="en-US" altLang="zh-CN" sz="2000" dirty="0"/>
              <a:t>Advice</a:t>
            </a:r>
            <a:r>
              <a:rPr lang="zh-CN" altLang="en-US" sz="2000" dirty="0"/>
              <a:t>分为源端和宿端两种类型，二者协同完成一个完整的交互行为。同时，</a:t>
            </a:r>
            <a:r>
              <a:rPr lang="en-US" altLang="zh-CN" sz="2000" dirty="0"/>
              <a:t>PKUAS</a:t>
            </a:r>
            <a:r>
              <a:rPr lang="zh-CN" altLang="en-US" sz="2000" dirty="0"/>
              <a:t>中的连接子也分为源端和宿端两种类型。在处理构件之间的业务交互请求时，源端和宿端连接子会调用相关的</a:t>
            </a:r>
            <a:r>
              <a:rPr lang="en-US" altLang="zh-CN" sz="2000" dirty="0"/>
              <a:t>Advice</a:t>
            </a:r>
            <a:r>
              <a:rPr lang="zh-CN" altLang="en-US" sz="2000" dirty="0"/>
              <a:t>，动态地将</a:t>
            </a:r>
            <a:r>
              <a:rPr lang="en-US" altLang="zh-CN" sz="2000" dirty="0"/>
              <a:t>Advice </a:t>
            </a:r>
            <a:r>
              <a:rPr lang="zh-CN" altLang="en-US" sz="2000" dirty="0"/>
              <a:t>与构件业务方法编排到一起</a:t>
            </a:r>
            <a:r>
              <a:rPr lang="zh-CN" altLang="en-US" sz="2000" dirty="0" smtClean="0"/>
              <a:t>。</a:t>
            </a:r>
            <a:endParaRPr lang="en-US" altLang="zh-CN" sz="2000" dirty="0" smtClean="0"/>
          </a:p>
          <a:p>
            <a:pPr>
              <a:lnSpc>
                <a:spcPct val="150000"/>
              </a:lnSpc>
            </a:pPr>
            <a:endParaRPr lang="en-US" altLang="zh-CN" sz="2000" dirty="0"/>
          </a:p>
          <a:p>
            <a:pPr>
              <a:lnSpc>
                <a:spcPct val="150000"/>
              </a:lnSpc>
            </a:pPr>
            <a:r>
              <a:rPr lang="en-US" altLang="zh-CN" sz="2000" dirty="0"/>
              <a:t>        PKUAS </a:t>
            </a:r>
            <a:r>
              <a:rPr lang="zh-CN" altLang="en-US" sz="2000" dirty="0"/>
              <a:t>的连接</a:t>
            </a:r>
            <a:r>
              <a:rPr lang="zh-CN" altLang="en-US" sz="2000" dirty="0" smtClean="0"/>
              <a:t>子模型包括 </a:t>
            </a:r>
            <a:r>
              <a:rPr lang="en-US" altLang="zh-CN" sz="2000" dirty="0"/>
              <a:t>3 </a:t>
            </a:r>
            <a:r>
              <a:rPr lang="zh-CN" altLang="en-US" sz="2000" dirty="0"/>
              <a:t>个</a:t>
            </a:r>
            <a:r>
              <a:rPr lang="zh-CN" altLang="en-US" sz="2000" dirty="0" smtClean="0"/>
              <a:t>平面：业务</a:t>
            </a:r>
            <a:r>
              <a:rPr lang="zh-CN" altLang="en-US" sz="2000" dirty="0"/>
              <a:t>平面、贯穿平面和</a:t>
            </a:r>
            <a:r>
              <a:rPr lang="zh-CN" altLang="en-US" sz="2000" dirty="0" smtClean="0"/>
              <a:t>支撑平面。业务</a:t>
            </a:r>
            <a:r>
              <a:rPr lang="zh-CN" altLang="en-US" sz="2000" dirty="0"/>
              <a:t>平面</a:t>
            </a:r>
            <a:r>
              <a:rPr lang="zh-CN" altLang="en-US" sz="2000" dirty="0" smtClean="0"/>
              <a:t>主要从</a:t>
            </a:r>
            <a:r>
              <a:rPr lang="zh-CN" altLang="en-US" sz="2000" dirty="0"/>
              <a:t>系统功能的角度关注应用的业务</a:t>
            </a:r>
            <a:r>
              <a:rPr lang="zh-CN" altLang="en-US" sz="2000" dirty="0" smtClean="0"/>
              <a:t>逻辑。支撑平面主要负责提供公共服务，包括安全服务、事务服务等。贯穿平面则负责调用支撑平面提供的公共服务完成业务平面的业务逻辑。</a:t>
            </a:r>
            <a:endParaRPr lang="zh-CN" altLang="en-US" sz="2000" dirty="0" smtClean="0"/>
          </a:p>
        </p:txBody>
      </p:sp>
      <p:sp>
        <p:nvSpPr>
          <p:cNvPr id="2" name="矩形 1"/>
          <p:cNvSpPr/>
          <p:nvPr/>
        </p:nvSpPr>
        <p:spPr>
          <a:xfrm>
            <a:off x="518555" y="953085"/>
            <a:ext cx="3661451" cy="523220"/>
          </a:xfrm>
          <a:prstGeom prst="rect">
            <a:avLst/>
          </a:prstGeom>
          <a:noFill/>
        </p:spPr>
        <p:txBody>
          <a:bodyPr wrap="none" lIns="91440" tIns="45720" rIns="91440" bIns="45720">
            <a:spAutoFit/>
          </a:bodyPr>
          <a:lstStyle/>
          <a:p>
            <a:pPr algn="ctr"/>
            <a:r>
              <a:rPr lang="en-US" altLang="zh-CN" sz="2800" dirty="0" smtClean="0">
                <a:ln w="0"/>
                <a:effectLst>
                  <a:outerShdw blurRad="38100" dist="19050" dir="2700000" algn="tl" rotWithShape="0">
                    <a:schemeClr val="dk1">
                      <a:alpha val="40000"/>
                    </a:schemeClr>
                  </a:outerShdw>
                </a:effectLst>
              </a:rPr>
              <a:t>PKUAS</a:t>
            </a:r>
            <a:r>
              <a:rPr lang="zh-CN" altLang="en-US" sz="2800" dirty="0">
                <a:ln w="0"/>
                <a:effectLst>
                  <a:outerShdw blurRad="38100" dist="19050" dir="2700000" algn="tl" rotWithShape="0">
                    <a:schemeClr val="dk1">
                      <a:alpha val="40000"/>
                    </a:schemeClr>
                  </a:outerShdw>
                </a:effectLst>
              </a:rPr>
              <a:t>中的连接子模型</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406015692"/>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技术路线</a:t>
            </a:r>
            <a:endParaRPr lang="zh-CN" altLang="en-US" sz="2800" b="1" dirty="0">
              <a:solidFill>
                <a:srgbClr val="005DA2"/>
              </a:solidFill>
              <a:latin typeface="微软雅黑" pitchFamily="34" charset="-122"/>
              <a:ea typeface="微软雅黑" pitchFamily="34" charset="-122"/>
            </a:endParaRPr>
          </a:p>
        </p:txBody>
      </p:sp>
      <p:pic>
        <p:nvPicPr>
          <p:cNvPr id="8" name="图片 7"/>
          <p:cNvPicPr/>
          <p:nvPr/>
        </p:nvPicPr>
        <p:blipFill>
          <a:blip r:embed="rId2"/>
          <a:stretch>
            <a:fillRect/>
          </a:stretch>
        </p:blipFill>
        <p:spPr>
          <a:xfrm>
            <a:off x="3444366" y="765498"/>
            <a:ext cx="5381625" cy="3067050"/>
          </a:xfrm>
          <a:prstGeom prst="rect">
            <a:avLst/>
          </a:prstGeom>
        </p:spPr>
      </p:pic>
      <p:sp>
        <p:nvSpPr>
          <p:cNvPr id="9" name="文本框 8"/>
          <p:cNvSpPr txBox="1"/>
          <p:nvPr/>
        </p:nvSpPr>
        <p:spPr>
          <a:xfrm>
            <a:off x="518554" y="3891657"/>
            <a:ext cx="11233248" cy="2400657"/>
          </a:xfrm>
          <a:prstGeom prst="rect">
            <a:avLst/>
          </a:prstGeom>
          <a:noFill/>
        </p:spPr>
        <p:txBody>
          <a:bodyPr wrap="square" rtlCol="0">
            <a:spAutoFit/>
          </a:bodyPr>
          <a:lstStyle/>
          <a:p>
            <a:pPr>
              <a:lnSpc>
                <a:spcPct val="150000"/>
              </a:lnSpc>
            </a:pPr>
            <a:r>
              <a:rPr lang="zh-CN" altLang="en-US" sz="2000" dirty="0" smtClean="0"/>
              <a:t>        如</a:t>
            </a:r>
            <a:r>
              <a:rPr lang="zh-CN" altLang="en-US" sz="2000" dirty="0"/>
              <a:t>图，当构件之间有交互请求时，连接子就会调用相应的</a:t>
            </a:r>
            <a:r>
              <a:rPr lang="en-US" altLang="zh-CN" sz="2000" dirty="0"/>
              <a:t>Advice</a:t>
            </a:r>
            <a:r>
              <a:rPr lang="zh-CN" altLang="en-US" sz="2000" dirty="0"/>
              <a:t>，然后根据</a:t>
            </a:r>
            <a:r>
              <a:rPr lang="en-US" altLang="zh-CN" sz="2000" dirty="0"/>
              <a:t>Advice</a:t>
            </a:r>
            <a:r>
              <a:rPr lang="zh-CN" altLang="en-US" sz="2000" dirty="0"/>
              <a:t>定义的规则去调用底层的系统接口</a:t>
            </a:r>
            <a:r>
              <a:rPr lang="zh-CN" altLang="en-US" sz="2000" dirty="0" smtClean="0"/>
              <a:t>。</a:t>
            </a:r>
            <a:endParaRPr lang="en-US" altLang="zh-CN" sz="2000" dirty="0" smtClean="0"/>
          </a:p>
          <a:p>
            <a:pPr>
              <a:lnSpc>
                <a:spcPct val="150000"/>
              </a:lnSpc>
            </a:pPr>
            <a:r>
              <a:rPr lang="en-US" altLang="zh-CN" sz="2000" dirty="0" smtClean="0"/>
              <a:t>        PKUAS</a:t>
            </a:r>
            <a:r>
              <a:rPr lang="zh-CN" altLang="en-US" sz="2000" dirty="0"/>
              <a:t>连接子和</a:t>
            </a:r>
            <a:r>
              <a:rPr lang="en-US" altLang="zh-CN" sz="2000" dirty="0"/>
              <a:t>Advice </a:t>
            </a:r>
            <a:r>
              <a:rPr lang="zh-CN" altLang="en-US" sz="2000" dirty="0"/>
              <a:t>为系统开发人员提供了一种灵活的、模块化的贯穿特性处理机制。用户可以在不改动构件业务代码的情况下，在应用部署时刻定义新的连接子，引入新的</a:t>
            </a:r>
            <a:r>
              <a:rPr lang="en-US" altLang="zh-CN" sz="2000" dirty="0"/>
              <a:t>Advice</a:t>
            </a:r>
            <a:r>
              <a:rPr lang="zh-CN" altLang="en-US" sz="2000" dirty="0"/>
              <a:t>，对构件交互施加各种约束，从而在保持构件源代码不变的情况下，改变应用的交互行为，支持黑盒构件复用</a:t>
            </a:r>
            <a:r>
              <a:rPr lang="zh-CN" altLang="en-US" sz="2000" dirty="0" smtClean="0"/>
              <a:t>。</a:t>
            </a:r>
            <a:endParaRPr lang="zh-CN" altLang="en-US" sz="2000" dirty="0"/>
          </a:p>
        </p:txBody>
      </p:sp>
    </p:spTree>
    <p:extLst>
      <p:ext uri="{BB962C8B-B14F-4D97-AF65-F5344CB8AC3E}">
        <p14:creationId xmlns:p14="http://schemas.microsoft.com/office/powerpoint/2010/main" val="72096565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技术路线</a:t>
            </a:r>
            <a:endParaRPr lang="zh-CN" altLang="en-US" sz="2800" b="1" dirty="0">
              <a:solidFill>
                <a:srgbClr val="005DA2"/>
              </a:solidFill>
              <a:latin typeface="微软雅黑" pitchFamily="34" charset="-122"/>
              <a:ea typeface="微软雅黑" pitchFamily="34" charset="-122"/>
            </a:endParaRPr>
          </a:p>
        </p:txBody>
      </p:sp>
      <p:sp>
        <p:nvSpPr>
          <p:cNvPr id="2" name="矩形 1"/>
          <p:cNvSpPr/>
          <p:nvPr/>
        </p:nvSpPr>
        <p:spPr>
          <a:xfrm>
            <a:off x="518555" y="952077"/>
            <a:ext cx="2584234" cy="523220"/>
          </a:xfrm>
          <a:prstGeom prst="rect">
            <a:avLst/>
          </a:prstGeom>
          <a:noFill/>
        </p:spPr>
        <p:txBody>
          <a:bodyPr wrap="none" lIns="91440" tIns="45720" rIns="91440" bIns="45720">
            <a:spAutoFit/>
          </a:bodyPr>
          <a:lstStyle/>
          <a:p>
            <a:pPr algn="ctr"/>
            <a:r>
              <a:rPr lang="en-US" altLang="zh-CN" sz="2800" dirty="0" smtClean="0">
                <a:ln w="0"/>
                <a:effectLst>
                  <a:outerShdw blurRad="38100" dist="19050" dir="2700000" algn="tl" rotWithShape="0">
                    <a:schemeClr val="dk1">
                      <a:alpha val="40000"/>
                    </a:schemeClr>
                  </a:outerShdw>
                </a:effectLst>
              </a:rPr>
              <a:t>PKUAS</a:t>
            </a:r>
            <a:r>
              <a:rPr lang="zh-CN" altLang="en-US" sz="2800" dirty="0" smtClean="0">
                <a:ln w="0"/>
                <a:effectLst>
                  <a:outerShdw blurRad="38100" dist="19050" dir="2700000" algn="tl" rotWithShape="0">
                    <a:schemeClr val="dk1">
                      <a:alpha val="40000"/>
                    </a:schemeClr>
                  </a:outerShdw>
                </a:effectLst>
              </a:rPr>
              <a:t>系统设计</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pic>
        <p:nvPicPr>
          <p:cNvPr id="9" name="图片 8"/>
          <p:cNvPicPr/>
          <p:nvPr/>
        </p:nvPicPr>
        <p:blipFill>
          <a:blip r:embed="rId2"/>
          <a:stretch>
            <a:fillRect/>
          </a:stretch>
        </p:blipFill>
        <p:spPr>
          <a:xfrm>
            <a:off x="3290863" y="1845618"/>
            <a:ext cx="5400600" cy="3577174"/>
          </a:xfrm>
          <a:prstGeom prst="rect">
            <a:avLst/>
          </a:prstGeom>
        </p:spPr>
      </p:pic>
    </p:spTree>
    <p:extLst>
      <p:ext uri="{BB962C8B-B14F-4D97-AF65-F5344CB8AC3E}">
        <p14:creationId xmlns:p14="http://schemas.microsoft.com/office/powerpoint/2010/main" val="3237506383"/>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SLIDE_COUNT" val="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816</TotalTime>
  <Words>1499</Words>
  <Application>Microsoft Office PowerPoint</Application>
  <PresentationFormat>自定义</PresentationFormat>
  <Paragraphs>88</Paragraphs>
  <Slides>16</Slides>
  <Notes>3</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宋体</vt:lpstr>
      <vt:lpstr>Arial Unicode MS</vt:lpstr>
      <vt:lpstr>Calibri</vt:lpstr>
      <vt:lpstr>微软雅黑</vt:lpstr>
      <vt:lpstr>Times New Roman</vt:lpstr>
      <vt:lpstr>Arial Black</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chen hongchao</cp:lastModifiedBy>
  <cp:revision>55</cp:revision>
  <dcterms:created xsi:type="dcterms:W3CDTF">2014-08-23T07:50:08Z</dcterms:created>
  <dcterms:modified xsi:type="dcterms:W3CDTF">2019-04-10T08:15:53Z</dcterms:modified>
</cp:coreProperties>
</file>

<file path=docProps/thumbnail.jpeg>
</file>